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367" r:id="rId6"/>
    <p:sldId id="378" r:id="rId7"/>
    <p:sldId id="374" r:id="rId8"/>
    <p:sldId id="261" r:id="rId9"/>
    <p:sldId id="379" r:id="rId10"/>
    <p:sldId id="380" r:id="rId11"/>
    <p:sldId id="382" r:id="rId12"/>
    <p:sldId id="381" r:id="rId13"/>
    <p:sldId id="383" r:id="rId14"/>
    <p:sldId id="384" r:id="rId15"/>
    <p:sldId id="385" r:id="rId16"/>
    <p:sldId id="386" r:id="rId17"/>
    <p:sldId id="387" r:id="rId18"/>
    <p:sldId id="377" r:id="rId19"/>
    <p:sldId id="369" r:id="rId20"/>
    <p:sldId id="388" r:id="rId21"/>
    <p:sldId id="375" r:id="rId22"/>
    <p:sldId id="366" r:id="rId23"/>
    <p:sldId id="389" r:id="rId24"/>
    <p:sldId id="376" r:id="rId25"/>
    <p:sldId id="370" r:id="rId26"/>
    <p:sldId id="390" r:id="rId27"/>
    <p:sldId id="391" r:id="rId28"/>
    <p:sldId id="371" r:id="rId29"/>
    <p:sldId id="392" r:id="rId30"/>
    <p:sldId id="393" r:id="rId31"/>
    <p:sldId id="372" r:id="rId32"/>
    <p:sldId id="373" r:id="rId33"/>
  </p:sldIdLst>
  <p:sldSz cx="12192000" cy="6858000"/>
  <p:notesSz cx="6792913" cy="992505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71"/>
    <a:srgbClr val="F53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587" autoAdjust="0"/>
  </p:normalViewPr>
  <p:slideViewPr>
    <p:cSldViewPr snapToGrid="0">
      <p:cViewPr varScale="1">
        <p:scale>
          <a:sx n="71" d="100"/>
          <a:sy n="71" d="100"/>
        </p:scale>
        <p:origin x="19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B7E52-B88C-41D6-8101-E7DDBD9C6DC8}" type="datetimeFigureOut">
              <a:rPr lang="nl-BE" smtClean="0"/>
              <a:t>4/03/2021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7FF42-8AC0-4C6B-9F69-624BBFBD776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165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6198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626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0832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6242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7831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32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2456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6456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9865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9389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2879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2582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8011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5258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0142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4958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2736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413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908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3843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6809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210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7128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3962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775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196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9599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4031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FF42-8AC0-4C6B-9F69-624BBFBD776B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932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53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34D83-1E0F-A848-B745-C07C7339C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4674" y="1371600"/>
            <a:ext cx="7553326" cy="2138362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BE"/>
              <a:t>TITEL PRESENTATIE IN TWEE LIJNEN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0D3941-80F9-3B43-B504-03C2BEFFB2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14674" y="3800474"/>
            <a:ext cx="7553325" cy="1457325"/>
          </a:xfrm>
        </p:spPr>
        <p:txBody>
          <a:bodyPr>
            <a:normAutofit/>
          </a:bodyPr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/>
              <a:t>Ondertitel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DDDD47-4EA4-A545-8BED-E28CC25E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33F1E639-DBF4-D645-8416-9917915C7EF1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982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94E20-C82A-C340-9EC7-38FA8C14C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1800" y="328613"/>
            <a:ext cx="8382000" cy="1362075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F5333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/>
              <a:t>Titel van de slide 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945E7F-2518-E140-959E-0E94C7D6AD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71800" y="1900237"/>
            <a:ext cx="8382000" cy="4276725"/>
          </a:xfr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004D7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 </a:t>
            </a:r>
          </a:p>
          <a:p>
            <a:pPr lvl="0"/>
            <a:r>
              <a:rPr lang="nl-NL" err="1"/>
              <a:t>consectetur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r>
              <a:rPr lang="nl-NL" err="1"/>
              <a:t>elitt</a:t>
            </a:r>
            <a:r>
              <a:rPr lang="nl-NL"/>
              <a:t> ut </a:t>
            </a:r>
            <a:r>
              <a:rPr lang="nl-NL" err="1"/>
              <a:t>labore</a:t>
            </a:r>
            <a:r>
              <a:rPr lang="nl-NL"/>
              <a:t>. </a:t>
            </a:r>
          </a:p>
          <a:p>
            <a:pPr lvl="0"/>
            <a:r>
              <a:rPr lang="nl-NL"/>
              <a:t>Duis </a:t>
            </a:r>
            <a:r>
              <a:rPr lang="nl-NL" err="1"/>
              <a:t>aute</a:t>
            </a:r>
            <a:r>
              <a:rPr lang="nl-NL"/>
              <a:t> </a:t>
            </a:r>
            <a:r>
              <a:rPr lang="nl-NL" err="1"/>
              <a:t>irure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in </a:t>
            </a:r>
            <a:r>
              <a:rPr lang="nl-NL" err="1"/>
              <a:t>reprehenderit</a:t>
            </a:r>
            <a:r>
              <a:rPr lang="nl-NL"/>
              <a:t> in </a:t>
            </a:r>
            <a:r>
              <a:rPr lang="nl-NL" err="1"/>
              <a:t>voluptate</a:t>
            </a:r>
            <a:r>
              <a:rPr lang="nl-NL"/>
              <a:t> </a:t>
            </a:r>
            <a:r>
              <a:rPr lang="nl-NL" err="1"/>
              <a:t>velit</a:t>
            </a:r>
            <a:r>
              <a:rPr lang="nl-NL"/>
              <a:t> </a:t>
            </a:r>
            <a:r>
              <a:rPr lang="nl-NL" err="1"/>
              <a:t>esse</a:t>
            </a:r>
            <a:r>
              <a:rPr lang="nl-NL"/>
              <a:t> </a:t>
            </a:r>
            <a:r>
              <a:rPr lang="nl-NL" err="1"/>
              <a:t>cillum</a:t>
            </a:r>
            <a:r>
              <a:rPr lang="nl-NL"/>
              <a:t> </a:t>
            </a:r>
            <a:r>
              <a:rPr lang="nl-NL" err="1"/>
              <a:t>dolore</a:t>
            </a:r>
            <a:r>
              <a:rPr lang="nl-NL"/>
              <a:t> </a:t>
            </a:r>
            <a:r>
              <a:rPr lang="nl-NL" err="1"/>
              <a:t>eu</a:t>
            </a:r>
            <a:r>
              <a:rPr lang="nl-NL"/>
              <a:t> </a:t>
            </a:r>
            <a:r>
              <a:rPr lang="nl-NL" err="1"/>
              <a:t>fugiat</a:t>
            </a:r>
            <a:r>
              <a:rPr lang="nl-NL"/>
              <a:t> </a:t>
            </a:r>
            <a:r>
              <a:rPr lang="nl-NL" err="1"/>
              <a:t>nulla</a:t>
            </a:r>
            <a:r>
              <a:rPr lang="nl-NL"/>
              <a:t> </a:t>
            </a:r>
            <a:r>
              <a:rPr lang="nl-NL" err="1"/>
              <a:t>pariatur</a:t>
            </a:r>
            <a:r>
              <a:rPr lang="nl-NL"/>
              <a:t>.  </a:t>
            </a:r>
            <a:r>
              <a:rPr lang="nl-NL" err="1"/>
              <a:t>Excepteur</a:t>
            </a:r>
            <a:r>
              <a:rPr lang="nl-NL"/>
              <a:t> sint </a:t>
            </a:r>
            <a:r>
              <a:rPr lang="nl-NL" err="1"/>
              <a:t>occaecat</a:t>
            </a:r>
            <a:r>
              <a:rPr lang="nl-NL"/>
              <a:t> </a:t>
            </a:r>
            <a:r>
              <a:rPr lang="nl-NL" err="1"/>
              <a:t>cupidatat</a:t>
            </a:r>
            <a:r>
              <a:rPr lang="nl-NL"/>
              <a:t> no. </a:t>
            </a:r>
          </a:p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29834F-EFF2-5A43-ABF8-D327586A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94014DA-DF11-EE42-A71E-0C4A5FD885E1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397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FB308-82B0-D441-8349-F13607DD6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288" y="1709739"/>
            <a:ext cx="7904162" cy="2119312"/>
          </a:xfrm>
        </p:spPr>
        <p:txBody>
          <a:bodyPr anchor="b">
            <a:noAutofit/>
          </a:bodyPr>
          <a:lstStyle>
            <a:lvl1pPr>
              <a:defRPr sz="5400" b="1" i="0">
                <a:solidFill>
                  <a:srgbClr val="004D7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/>
              <a:t>Quote </a:t>
            </a: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 </a:t>
            </a:r>
            <a:r>
              <a:rPr lang="nl-NL" err="1"/>
              <a:t>consectetur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r>
              <a:rPr lang="nl-NL" err="1"/>
              <a:t>elitt</a:t>
            </a:r>
            <a:r>
              <a:rPr lang="nl-NL"/>
              <a:t> ut </a:t>
            </a:r>
            <a:r>
              <a:rPr lang="nl-NL" err="1"/>
              <a:t>labore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43D835-B958-5146-9D4E-B41BA3714C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43288" y="4589463"/>
            <a:ext cx="7904162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F5333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voornaam naam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DDBEE2-31B3-844B-89B9-8A0C6476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94014DA-DF11-EE42-A71E-0C4A5FD885E1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161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7C752-F56F-B843-9806-448D34951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F5333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BE"/>
              <a:t>Titel van de slide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B73739-84A3-4B46-83D3-F60FD5689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b="0" i="0">
                <a:solidFill>
                  <a:srgbClr val="004D7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r>
              <a:rPr lang="nl-NL" err="1"/>
              <a:t>elitt</a:t>
            </a:r>
            <a:r>
              <a:rPr lang="nl-NL"/>
              <a:t> ut </a:t>
            </a:r>
            <a:r>
              <a:rPr lang="nl-NL" err="1"/>
              <a:t>labore</a:t>
            </a:r>
            <a:r>
              <a:rPr lang="nl-NL"/>
              <a:t>. </a:t>
            </a:r>
          </a:p>
          <a:p>
            <a:pPr lvl="0"/>
            <a:r>
              <a:rPr lang="nl-NL"/>
              <a:t>Duis </a:t>
            </a:r>
            <a:r>
              <a:rPr lang="nl-NL" err="1"/>
              <a:t>aute</a:t>
            </a:r>
            <a:r>
              <a:rPr lang="nl-NL"/>
              <a:t> </a:t>
            </a:r>
            <a:r>
              <a:rPr lang="nl-NL" err="1"/>
              <a:t>irure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in </a:t>
            </a:r>
            <a:r>
              <a:rPr lang="nl-NL" err="1"/>
              <a:t>reprehenderit</a:t>
            </a:r>
            <a:r>
              <a:rPr lang="nl-NL"/>
              <a:t> in </a:t>
            </a:r>
            <a:r>
              <a:rPr lang="nl-NL" err="1"/>
              <a:t>voluptate</a:t>
            </a:r>
            <a:r>
              <a:rPr lang="nl-NL"/>
              <a:t> </a:t>
            </a:r>
          </a:p>
          <a:p>
            <a:pPr lvl="0"/>
            <a:r>
              <a:rPr lang="nl-NL" err="1"/>
              <a:t>velit</a:t>
            </a:r>
            <a:r>
              <a:rPr lang="nl-NL"/>
              <a:t> </a:t>
            </a:r>
            <a:r>
              <a:rPr lang="nl-NL" err="1"/>
              <a:t>esse</a:t>
            </a:r>
            <a:r>
              <a:rPr lang="nl-NL"/>
              <a:t> </a:t>
            </a:r>
            <a:r>
              <a:rPr lang="nl-NL" err="1"/>
              <a:t>cillum</a:t>
            </a:r>
            <a:r>
              <a:rPr lang="nl-NL"/>
              <a:t> </a:t>
            </a:r>
            <a:r>
              <a:rPr lang="nl-NL" err="1"/>
              <a:t>dolore</a:t>
            </a:r>
            <a:r>
              <a:rPr lang="nl-NL"/>
              <a:t> </a:t>
            </a:r>
            <a:r>
              <a:rPr lang="nl-NL" err="1"/>
              <a:t>eu</a:t>
            </a:r>
            <a:r>
              <a:rPr lang="nl-NL"/>
              <a:t> </a:t>
            </a:r>
            <a:r>
              <a:rPr lang="nl-NL" err="1"/>
              <a:t>fugiat</a:t>
            </a:r>
            <a:r>
              <a:rPr lang="nl-NL"/>
              <a:t> </a:t>
            </a:r>
            <a:r>
              <a:rPr lang="nl-NL" err="1"/>
              <a:t>nulla</a:t>
            </a:r>
            <a:r>
              <a:rPr lang="nl-NL"/>
              <a:t> </a:t>
            </a:r>
            <a:r>
              <a:rPr lang="nl-NL" err="1"/>
              <a:t>pariatur</a:t>
            </a:r>
            <a:r>
              <a:rPr lang="nl-NL"/>
              <a:t>.  </a:t>
            </a:r>
          </a:p>
          <a:p>
            <a:pPr lvl="0"/>
            <a:r>
              <a:rPr lang="nl-NL" err="1"/>
              <a:t>Excepteur</a:t>
            </a:r>
            <a:r>
              <a:rPr lang="nl-NL"/>
              <a:t> sint </a:t>
            </a:r>
            <a:r>
              <a:rPr lang="nl-NL" err="1"/>
              <a:t>occaecat</a:t>
            </a:r>
            <a:r>
              <a:rPr lang="nl-NL"/>
              <a:t> </a:t>
            </a:r>
            <a:r>
              <a:rPr lang="nl-NL" err="1"/>
              <a:t>cupidatat</a:t>
            </a:r>
            <a:r>
              <a:rPr lang="nl-NL"/>
              <a:t> no.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17E6151-4AAC-494B-9D06-7AE9225A33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b="0" i="0">
                <a:solidFill>
                  <a:srgbClr val="004D7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l-NL"/>
              <a:t>–	opsomming</a:t>
            </a:r>
          </a:p>
          <a:p>
            <a:pPr lvl="0"/>
            <a:r>
              <a:rPr lang="nl-NL"/>
              <a:t>–	opsomming</a:t>
            </a:r>
          </a:p>
          <a:p>
            <a:pPr lvl="0"/>
            <a:r>
              <a:rPr lang="nl-NL"/>
              <a:t>met wat meer uitleg</a:t>
            </a:r>
          </a:p>
          <a:p>
            <a:pPr lvl="0"/>
            <a:r>
              <a:rPr lang="nl-NL"/>
              <a:t>–	opsomming</a:t>
            </a:r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B405FC-5BB5-7942-85CA-F88FF05A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94014DA-DF11-EE42-A71E-0C4A5FD885E1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497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uiten, sport, vrouw&#10;&#10;Automatisch gegenereerde beschrijving">
            <a:extLst>
              <a:ext uri="{FF2B5EF4-FFF2-40B4-BE49-F238E27FC236}">
                <a16:creationId xmlns:a16="http://schemas.microsoft.com/office/drawing/2014/main" id="{C5FE220C-6DEB-6F40-88E6-D3666A650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917" b="63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C83B0CE-B3FE-7C45-8425-1874C54241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254000"/>
            <a:ext cx="3175000" cy="3175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4970CCE-E1BC-5C48-890A-4EA5ABA85B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8500" y="254000"/>
            <a:ext cx="3175000" cy="3175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0B31D88-8630-5646-A844-5D28203517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71656" y="254000"/>
            <a:ext cx="3175000" cy="31750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4D77840-60D8-9F47-9BB1-12ACDAC51D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00256" y="36830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0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18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25B7D0-A73D-B445-9B47-5702853F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309397-7546-6140-9ADE-0E012EBFE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53BE47-0920-A148-A5E0-8A0DE70A4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3A82-A3C0-9D4E-BA31-CD45EB6DCE9F}" type="datetimeFigureOut">
              <a:rPr lang="nl-BE" smtClean="0"/>
              <a:t>4/03/2021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4329B8-A2B6-664F-97CE-A33C4C83B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4DFDF-F6C0-EB40-91DE-D172FC8A6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014DA-DF11-EE42-A71E-0C4A5FD88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915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2.png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6.m4a"/><Relationship Id="rId7" Type="http://schemas.openxmlformats.org/officeDocument/2006/relationships/image" Target="../media/image22.png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7.m4a"/><Relationship Id="rId7" Type="http://schemas.openxmlformats.org/officeDocument/2006/relationships/image" Target="../media/image22.png"/><Relationship Id="rId2" Type="http://schemas.microsoft.com/office/2007/relationships/media" Target="../media/media17.m4a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2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57E179A-DF1E-465A-991F-220E79304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9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8"/>
    </mc:Choice>
    <mc:Fallback xmlns="">
      <p:transition spd="slow" advTm="1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2B4508D-412D-4A4E-91CA-6BA8849A9E2A}"/>
              </a:ext>
            </a:extLst>
          </p:cNvPr>
          <p:cNvSpPr txBox="1"/>
          <p:nvPr/>
        </p:nvSpPr>
        <p:spPr>
          <a:xfrm>
            <a:off x="3205430" y="912175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= </a:t>
            </a:r>
            <a:r>
              <a:rPr lang="nl-NL" b="0" i="0" dirty="0">
                <a:solidFill>
                  <a:srgbClr val="004D71"/>
                </a:solidFill>
                <a:effectLst/>
                <a:latin typeface="Roboto" panose="02000000000000000000"/>
              </a:rPr>
              <a:t>sporten of bewegen door een persoon met een beperking of kwetsbaarheid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5EFC5E-D718-42CA-9C1F-97F049A4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626" y="3473906"/>
            <a:ext cx="2124120" cy="216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BA4F52C-5410-4335-99C3-E7DB9754B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363" y="1727066"/>
            <a:ext cx="1601879" cy="2160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3B7BD7D-6E74-404C-AB92-FA59BCEF7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877" y="3622478"/>
            <a:ext cx="1475294" cy="216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648DCD8-40CE-463A-A73A-BB582617E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882" y="1727066"/>
            <a:ext cx="1667492" cy="2160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671F636-89EA-478E-A1AA-970F7F7DA2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4205" y="3473906"/>
            <a:ext cx="805296" cy="21600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A1D810D-9101-4373-BD68-8A448E66259B}"/>
              </a:ext>
            </a:extLst>
          </p:cNvPr>
          <p:cNvSpPr txBox="1"/>
          <p:nvPr/>
        </p:nvSpPr>
        <p:spPr>
          <a:xfrm>
            <a:off x="4130717" y="3004384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Verstandelijke handicap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E51C291-CA77-4379-8B08-B206BE76C164}"/>
              </a:ext>
            </a:extLst>
          </p:cNvPr>
          <p:cNvSpPr txBox="1"/>
          <p:nvPr/>
        </p:nvSpPr>
        <p:spPr>
          <a:xfrm>
            <a:off x="4736091" y="4178126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Fysieke</a:t>
            </a:r>
          </a:p>
          <a:p>
            <a:r>
              <a:rPr lang="nl-BE" sz="1500" dirty="0"/>
              <a:t>handicap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F720BE8-E48C-4C51-BCB9-265AD1C319D6}"/>
              </a:ext>
            </a:extLst>
          </p:cNvPr>
          <p:cNvSpPr txBox="1"/>
          <p:nvPr/>
        </p:nvSpPr>
        <p:spPr>
          <a:xfrm>
            <a:off x="7475664" y="4846831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Blinden &amp;</a:t>
            </a:r>
          </a:p>
          <a:p>
            <a:r>
              <a:rPr lang="nl-BE" sz="1500" dirty="0"/>
              <a:t>slechtzienden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F746195-B2E8-4CFD-9DD6-C7D2051F7EB8}"/>
              </a:ext>
            </a:extLst>
          </p:cNvPr>
          <p:cNvSpPr txBox="1"/>
          <p:nvPr/>
        </p:nvSpPr>
        <p:spPr>
          <a:xfrm>
            <a:off x="9046722" y="2017482"/>
            <a:ext cx="1445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Doven &amp; </a:t>
            </a:r>
          </a:p>
          <a:p>
            <a:r>
              <a:rPr lang="nl-BE" sz="1500" dirty="0"/>
              <a:t>slechthorenden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79D8E64-48A3-4F9F-8D67-89C003DCD2E6}"/>
              </a:ext>
            </a:extLst>
          </p:cNvPr>
          <p:cNvSpPr txBox="1"/>
          <p:nvPr/>
        </p:nvSpPr>
        <p:spPr>
          <a:xfrm>
            <a:off x="10215080" y="4869142"/>
            <a:ext cx="14453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autisme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0AD36BA-FF46-4FEA-B61F-A316DA7F3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"/>
    </mc:Choice>
    <mc:Fallback xmlns="">
      <p:transition spd="slow" advTm="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2B4508D-412D-4A4E-91CA-6BA8849A9E2A}"/>
              </a:ext>
            </a:extLst>
          </p:cNvPr>
          <p:cNvSpPr txBox="1"/>
          <p:nvPr/>
        </p:nvSpPr>
        <p:spPr>
          <a:xfrm>
            <a:off x="3205430" y="912175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= </a:t>
            </a:r>
            <a:r>
              <a:rPr lang="nl-NL" b="0" i="0" dirty="0">
                <a:solidFill>
                  <a:srgbClr val="004D71"/>
                </a:solidFill>
                <a:effectLst/>
                <a:latin typeface="Roboto" panose="02000000000000000000"/>
              </a:rPr>
              <a:t>sporten of bewegen door een persoon met een beperking of kwetsbaarheid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5EFC5E-D718-42CA-9C1F-97F049A4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626" y="3473906"/>
            <a:ext cx="2124120" cy="216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BA4F52C-5410-4335-99C3-E7DB9754B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363" y="1727066"/>
            <a:ext cx="1601879" cy="2160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3B7BD7D-6E74-404C-AB92-FA59BCEF7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877" y="3622478"/>
            <a:ext cx="1475294" cy="216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648DCD8-40CE-463A-A73A-BB582617E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882" y="1727066"/>
            <a:ext cx="1667492" cy="2160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671F636-89EA-478E-A1AA-970F7F7DA2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4205" y="3473906"/>
            <a:ext cx="805296" cy="2160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035A05E-1BB9-4852-B931-05D4AAFE4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8277" y="1693262"/>
            <a:ext cx="969936" cy="21600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A1D810D-9101-4373-BD68-8A448E66259B}"/>
              </a:ext>
            </a:extLst>
          </p:cNvPr>
          <p:cNvSpPr txBox="1"/>
          <p:nvPr/>
        </p:nvSpPr>
        <p:spPr>
          <a:xfrm>
            <a:off x="4130717" y="3004384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Verstandelijke handicap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E51C291-CA77-4379-8B08-B206BE76C164}"/>
              </a:ext>
            </a:extLst>
          </p:cNvPr>
          <p:cNvSpPr txBox="1"/>
          <p:nvPr/>
        </p:nvSpPr>
        <p:spPr>
          <a:xfrm>
            <a:off x="4736091" y="4178126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Fysieke</a:t>
            </a:r>
          </a:p>
          <a:p>
            <a:r>
              <a:rPr lang="nl-BE" sz="1500" dirty="0"/>
              <a:t>handicap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F720BE8-E48C-4C51-BCB9-265AD1C319D6}"/>
              </a:ext>
            </a:extLst>
          </p:cNvPr>
          <p:cNvSpPr txBox="1"/>
          <p:nvPr/>
        </p:nvSpPr>
        <p:spPr>
          <a:xfrm>
            <a:off x="7475664" y="4846831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Blinden &amp;</a:t>
            </a:r>
          </a:p>
          <a:p>
            <a:r>
              <a:rPr lang="nl-BE" sz="1500" dirty="0"/>
              <a:t>slechtzienden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F746195-B2E8-4CFD-9DD6-C7D2051F7EB8}"/>
              </a:ext>
            </a:extLst>
          </p:cNvPr>
          <p:cNvSpPr txBox="1"/>
          <p:nvPr/>
        </p:nvSpPr>
        <p:spPr>
          <a:xfrm>
            <a:off x="9046722" y="2017482"/>
            <a:ext cx="1445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Doven &amp; </a:t>
            </a:r>
          </a:p>
          <a:p>
            <a:r>
              <a:rPr lang="nl-BE" sz="1500" dirty="0"/>
              <a:t>slechthorenden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79D8E64-48A3-4F9F-8D67-89C003DCD2E6}"/>
              </a:ext>
            </a:extLst>
          </p:cNvPr>
          <p:cNvSpPr txBox="1"/>
          <p:nvPr/>
        </p:nvSpPr>
        <p:spPr>
          <a:xfrm>
            <a:off x="10215080" y="4869142"/>
            <a:ext cx="14453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autisme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7BD1B13-D4AE-4CC7-8BB7-AF3DC36337B4}"/>
              </a:ext>
            </a:extLst>
          </p:cNvPr>
          <p:cNvSpPr txBox="1"/>
          <p:nvPr/>
        </p:nvSpPr>
        <p:spPr>
          <a:xfrm>
            <a:off x="9916234" y="2781371"/>
            <a:ext cx="1445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Psychische kwetsbaarheid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CC99FD4-E88C-4F86-9511-DFF251FEB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"/>
    </mc:Choice>
    <mc:Fallback xmlns="">
      <p:transition spd="slow" advTm="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2B4508D-412D-4A4E-91CA-6BA8849A9E2A}"/>
              </a:ext>
            </a:extLst>
          </p:cNvPr>
          <p:cNvSpPr txBox="1"/>
          <p:nvPr/>
        </p:nvSpPr>
        <p:spPr>
          <a:xfrm>
            <a:off x="3205430" y="912175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= </a:t>
            </a:r>
            <a:r>
              <a:rPr lang="nl-NL" b="0" i="0" dirty="0">
                <a:solidFill>
                  <a:srgbClr val="004D71"/>
                </a:solidFill>
                <a:effectLst/>
                <a:latin typeface="Roboto" panose="02000000000000000000"/>
              </a:rPr>
              <a:t>sporten of bewegen door een persoon met een beperking of kwetsbaarheid</a:t>
            </a:r>
            <a:endParaRPr lang="nl-BE" dirty="0">
              <a:solidFill>
                <a:srgbClr val="004D7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6C55306-CB56-421A-A016-6A96E365EAD5}"/>
              </a:ext>
            </a:extLst>
          </p:cNvPr>
          <p:cNvSpPr txBox="1"/>
          <p:nvPr/>
        </p:nvSpPr>
        <p:spPr>
          <a:xfrm>
            <a:off x="2907170" y="5835917"/>
            <a:ext cx="8814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i="0" dirty="0">
                <a:solidFill>
                  <a:srgbClr val="004D71"/>
                </a:solidFill>
                <a:effectLst/>
                <a:latin typeface="Roboto" panose="02000000000000000000"/>
              </a:rPr>
              <a:t>door verschillende drempels belet om op gelijke voet met andere sporters te spelen of in competitie te gaan.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5EFC5E-D718-42CA-9C1F-97F049A4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626" y="3473906"/>
            <a:ext cx="2124120" cy="216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BA4F52C-5410-4335-99C3-E7DB9754B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363" y="1727066"/>
            <a:ext cx="1601879" cy="2160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3B7BD7D-6E74-404C-AB92-FA59BCEF7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877" y="3622478"/>
            <a:ext cx="1475294" cy="216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648DCD8-40CE-463A-A73A-BB582617E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882" y="1727066"/>
            <a:ext cx="1667492" cy="2160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671F636-89EA-478E-A1AA-970F7F7DA2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4205" y="3473906"/>
            <a:ext cx="805296" cy="2160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035A05E-1BB9-4852-B931-05D4AAFE4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8277" y="1693262"/>
            <a:ext cx="969936" cy="21600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A1D810D-9101-4373-BD68-8A448E66259B}"/>
              </a:ext>
            </a:extLst>
          </p:cNvPr>
          <p:cNvSpPr txBox="1"/>
          <p:nvPr/>
        </p:nvSpPr>
        <p:spPr>
          <a:xfrm>
            <a:off x="4130717" y="3004384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Verstandelijke handicap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E51C291-CA77-4379-8B08-B206BE76C164}"/>
              </a:ext>
            </a:extLst>
          </p:cNvPr>
          <p:cNvSpPr txBox="1"/>
          <p:nvPr/>
        </p:nvSpPr>
        <p:spPr>
          <a:xfrm>
            <a:off x="4736091" y="4178126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Fysieke</a:t>
            </a:r>
          </a:p>
          <a:p>
            <a:r>
              <a:rPr lang="nl-BE" sz="1500" dirty="0"/>
              <a:t>handicap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F720BE8-E48C-4C51-BCB9-265AD1C319D6}"/>
              </a:ext>
            </a:extLst>
          </p:cNvPr>
          <p:cNvSpPr txBox="1"/>
          <p:nvPr/>
        </p:nvSpPr>
        <p:spPr>
          <a:xfrm>
            <a:off x="7475664" y="4846831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Blinden &amp;</a:t>
            </a:r>
          </a:p>
          <a:p>
            <a:r>
              <a:rPr lang="nl-BE" sz="1500" dirty="0"/>
              <a:t>slechtzienden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F746195-B2E8-4CFD-9DD6-C7D2051F7EB8}"/>
              </a:ext>
            </a:extLst>
          </p:cNvPr>
          <p:cNvSpPr txBox="1"/>
          <p:nvPr/>
        </p:nvSpPr>
        <p:spPr>
          <a:xfrm>
            <a:off x="9046722" y="2017482"/>
            <a:ext cx="1445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Doven &amp; </a:t>
            </a:r>
          </a:p>
          <a:p>
            <a:r>
              <a:rPr lang="nl-BE" sz="1500" dirty="0"/>
              <a:t>slechthorenden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79D8E64-48A3-4F9F-8D67-89C003DCD2E6}"/>
              </a:ext>
            </a:extLst>
          </p:cNvPr>
          <p:cNvSpPr txBox="1"/>
          <p:nvPr/>
        </p:nvSpPr>
        <p:spPr>
          <a:xfrm>
            <a:off x="10215080" y="4869142"/>
            <a:ext cx="14453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autisme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7BD1B13-D4AE-4CC7-8BB7-AF3DC36337B4}"/>
              </a:ext>
            </a:extLst>
          </p:cNvPr>
          <p:cNvSpPr txBox="1"/>
          <p:nvPr/>
        </p:nvSpPr>
        <p:spPr>
          <a:xfrm>
            <a:off x="9916234" y="2781371"/>
            <a:ext cx="1445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Psychische kwetsbaarheid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39602C-4CBC-4A3F-B3B1-90C212DF7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0FBA294-9857-425A-A9FB-3C151C91E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732" y="87312"/>
            <a:ext cx="8382000" cy="1362075"/>
          </a:xfrm>
        </p:spPr>
        <p:txBody>
          <a:bodyPr>
            <a:normAutofit/>
          </a:bodyPr>
          <a:lstStyle/>
          <a:p>
            <a:r>
              <a:rPr lang="nl-BE" sz="4000" dirty="0"/>
              <a:t>Vraag en aanbod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390E0FE-5397-4F31-B507-52CEBB44A322}"/>
              </a:ext>
            </a:extLst>
          </p:cNvPr>
          <p:cNvSpPr txBox="1"/>
          <p:nvPr/>
        </p:nvSpPr>
        <p:spPr>
          <a:xfrm>
            <a:off x="3375112" y="2215356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Beperkt en diverse doelgroep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194C30-B572-4809-AC3E-451DBB034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4"/>
    </mc:Choice>
    <mc:Fallback xmlns="">
      <p:transition spd="slow" advTm="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0FBA294-9857-425A-A9FB-3C151C91E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732" y="87312"/>
            <a:ext cx="8382000" cy="1362075"/>
          </a:xfrm>
        </p:spPr>
        <p:txBody>
          <a:bodyPr>
            <a:normAutofit/>
          </a:bodyPr>
          <a:lstStyle/>
          <a:p>
            <a:r>
              <a:rPr lang="nl-BE" sz="4000" dirty="0"/>
              <a:t>Vraag en aanbod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390E0FE-5397-4F31-B507-52CEBB44A322}"/>
              </a:ext>
            </a:extLst>
          </p:cNvPr>
          <p:cNvSpPr txBox="1"/>
          <p:nvPr/>
        </p:nvSpPr>
        <p:spPr>
          <a:xfrm>
            <a:off x="3375112" y="2215356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Beperkt en diverse doelgroep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5EF63C6-578F-45B6-88E1-6EFFDE7DF94E}"/>
              </a:ext>
            </a:extLst>
          </p:cNvPr>
          <p:cNvSpPr txBox="1"/>
          <p:nvPr/>
        </p:nvSpPr>
        <p:spPr>
          <a:xfrm>
            <a:off x="3375111" y="2795187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Aangepast aanbod niet voor elke G-sporter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52475A-ECBE-449B-9988-488FBE350C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5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8"/>
    </mc:Choice>
    <mc:Fallback xmlns="">
      <p:transition spd="slow" advTm="20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0FBA294-9857-425A-A9FB-3C151C91E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732" y="87312"/>
            <a:ext cx="8382000" cy="1362075"/>
          </a:xfrm>
        </p:spPr>
        <p:txBody>
          <a:bodyPr>
            <a:normAutofit/>
          </a:bodyPr>
          <a:lstStyle/>
          <a:p>
            <a:r>
              <a:rPr lang="nl-BE" sz="4000" dirty="0"/>
              <a:t>Vraag en aanbod</a:t>
            </a:r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A86CF066-F546-4704-9886-9C27ABB24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2"/>
          <a:stretch/>
        </p:blipFill>
        <p:spPr bwMode="auto">
          <a:xfrm>
            <a:off x="3844315" y="3566781"/>
            <a:ext cx="2321654" cy="16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390E0FE-5397-4F31-B507-52CEBB44A322}"/>
              </a:ext>
            </a:extLst>
          </p:cNvPr>
          <p:cNvSpPr txBox="1"/>
          <p:nvPr/>
        </p:nvSpPr>
        <p:spPr>
          <a:xfrm>
            <a:off x="3375112" y="2215356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Beperkt en diverse doelgroep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5EF63C6-578F-45B6-88E1-6EFFDE7DF94E}"/>
              </a:ext>
            </a:extLst>
          </p:cNvPr>
          <p:cNvSpPr txBox="1"/>
          <p:nvPr/>
        </p:nvSpPr>
        <p:spPr>
          <a:xfrm>
            <a:off x="3375111" y="2795187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Aangepast aanbod niet voor elke G-sporter</a:t>
            </a:r>
            <a:endParaRPr lang="nl-BE" dirty="0">
              <a:solidFill>
                <a:srgbClr val="004D7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2993028-536A-443B-95E6-D4D3BA4D0CE2}"/>
              </a:ext>
            </a:extLst>
          </p:cNvPr>
          <p:cNvSpPr txBox="1"/>
          <p:nvPr/>
        </p:nvSpPr>
        <p:spPr>
          <a:xfrm>
            <a:off x="3375112" y="3131589"/>
            <a:ext cx="8217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>
              <a:solidFill>
                <a:srgbClr val="004D71"/>
              </a:solidFill>
              <a:latin typeface="Roboto" panose="02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 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CDE5C8-13C3-4E8E-81EA-9DBA0AB760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24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5"/>
    </mc:Choice>
    <mc:Fallback xmlns="">
      <p:transition spd="slow" advTm="24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5E9C375F-A7E6-4423-9B7E-AA6AD408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732" y="87312"/>
            <a:ext cx="8382000" cy="1362075"/>
          </a:xfrm>
        </p:spPr>
        <p:txBody>
          <a:bodyPr>
            <a:normAutofit/>
          </a:bodyPr>
          <a:lstStyle/>
          <a:p>
            <a:r>
              <a:rPr lang="nl-BE" sz="4000" dirty="0" err="1"/>
              <a:t>G-roei</a:t>
            </a:r>
            <a:r>
              <a:rPr lang="nl-BE" sz="4000" dirty="0"/>
              <a:t> Support</a:t>
            </a:r>
            <a:r>
              <a:rPr lang="nl-BE" sz="4000" dirty="0">
                <a:solidFill>
                  <a:srgbClr val="F5333F"/>
                </a:solidFill>
              </a:rPr>
              <a:t>(er)</a:t>
            </a:r>
            <a:endParaRPr lang="nl-BE" sz="4000" dirty="0"/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3E17C03F-BE49-4CF1-8A18-A0C048BBC56B}"/>
              </a:ext>
            </a:extLst>
          </p:cNvPr>
          <p:cNvSpPr/>
          <p:nvPr/>
        </p:nvSpPr>
        <p:spPr>
          <a:xfrm>
            <a:off x="4090074" y="2249765"/>
            <a:ext cx="2880000" cy="63189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rgbClr val="004D71"/>
                </a:solidFill>
                <a:latin typeface="Roboto" panose="02000000000000000000"/>
              </a:rPr>
              <a:t>Parantee-Psylos</a:t>
            </a:r>
            <a:endParaRPr lang="nl-BE" dirty="0">
              <a:solidFill>
                <a:srgbClr val="004D71"/>
              </a:solidFill>
              <a:latin typeface="Roboto" panose="0200000000000000000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3663183-902B-4986-9324-66BEE90AB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 b="19450"/>
          <a:stretch/>
        </p:blipFill>
        <p:spPr bwMode="auto">
          <a:xfrm>
            <a:off x="8332106" y="451749"/>
            <a:ext cx="3228975" cy="13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 bronafbeelding bekijken">
            <a:extLst>
              <a:ext uri="{FF2B5EF4-FFF2-40B4-BE49-F238E27FC236}">
                <a16:creationId xmlns:a16="http://schemas.microsoft.com/office/drawing/2014/main" id="{22A17346-C1AB-47BC-986B-9F56C1CE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218" y="1791136"/>
            <a:ext cx="2087571" cy="13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A65064-DC0D-45C3-9548-3D45E4BB49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08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2"/>
    </mc:Choice>
    <mc:Fallback xmlns="">
      <p:transition spd="slow" advTm="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5E9C375F-A7E6-4423-9B7E-AA6AD408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732" y="87312"/>
            <a:ext cx="8382000" cy="1362075"/>
          </a:xfrm>
        </p:spPr>
        <p:txBody>
          <a:bodyPr>
            <a:normAutofit/>
          </a:bodyPr>
          <a:lstStyle/>
          <a:p>
            <a:r>
              <a:rPr lang="nl-BE" sz="4000" dirty="0" err="1"/>
              <a:t>G-roei</a:t>
            </a:r>
            <a:r>
              <a:rPr lang="nl-BE" sz="4000" dirty="0"/>
              <a:t> Support</a:t>
            </a:r>
            <a:r>
              <a:rPr lang="nl-BE" sz="4000" dirty="0">
                <a:solidFill>
                  <a:srgbClr val="F5333F"/>
                </a:solidFill>
              </a:rPr>
              <a:t>(er)</a:t>
            </a:r>
            <a:endParaRPr lang="nl-BE" sz="4000" dirty="0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87B3B155-4565-4C2B-9DC7-A6B15C5574EF}"/>
              </a:ext>
            </a:extLst>
          </p:cNvPr>
          <p:cNvSpPr/>
          <p:nvPr/>
        </p:nvSpPr>
        <p:spPr>
          <a:xfrm>
            <a:off x="4090074" y="3715184"/>
            <a:ext cx="2880000" cy="6318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rgbClr val="004D71"/>
                </a:solidFill>
                <a:latin typeface="Roboto" panose="02000000000000000000"/>
              </a:rPr>
              <a:t>Sport Vlaanderen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3E17C03F-BE49-4CF1-8A18-A0C048BBC56B}"/>
              </a:ext>
            </a:extLst>
          </p:cNvPr>
          <p:cNvSpPr/>
          <p:nvPr/>
        </p:nvSpPr>
        <p:spPr>
          <a:xfrm>
            <a:off x="4090074" y="2249765"/>
            <a:ext cx="2880000" cy="63189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rgbClr val="004D71"/>
                </a:solidFill>
                <a:latin typeface="Roboto" panose="02000000000000000000"/>
              </a:rPr>
              <a:t>Parantee-Psylos</a:t>
            </a:r>
            <a:endParaRPr lang="nl-BE" dirty="0">
              <a:solidFill>
                <a:srgbClr val="004D71"/>
              </a:solidFill>
              <a:latin typeface="Roboto" panose="0200000000000000000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3663183-902B-4986-9324-66BEE90AB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 b="19450"/>
          <a:stretch/>
        </p:blipFill>
        <p:spPr bwMode="auto">
          <a:xfrm>
            <a:off x="8332106" y="451749"/>
            <a:ext cx="3228975" cy="13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805A4DB4-8FCF-4E9D-8CD2-9B1813FB5626}"/>
              </a:ext>
            </a:extLst>
          </p:cNvPr>
          <p:cNvSpPr/>
          <p:nvPr/>
        </p:nvSpPr>
        <p:spPr>
          <a:xfrm>
            <a:off x="4090074" y="5180603"/>
            <a:ext cx="2880000" cy="63189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rgbClr val="004D71"/>
                </a:solidFill>
                <a:latin typeface="Roboto" panose="02000000000000000000"/>
              </a:rPr>
              <a:t>G-sport Vlaanderen</a:t>
            </a:r>
          </a:p>
        </p:txBody>
      </p:sp>
      <p:pic>
        <p:nvPicPr>
          <p:cNvPr id="2050" name="Picture 2" descr="De bronafbeelding bekijken">
            <a:extLst>
              <a:ext uri="{FF2B5EF4-FFF2-40B4-BE49-F238E27FC236}">
                <a16:creationId xmlns:a16="http://schemas.microsoft.com/office/drawing/2014/main" id="{22A17346-C1AB-47BC-986B-9F56C1CE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218" y="1791136"/>
            <a:ext cx="2087571" cy="13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 bronafbeelding bekijken">
            <a:extLst>
              <a:ext uri="{FF2B5EF4-FFF2-40B4-BE49-F238E27FC236}">
                <a16:creationId xmlns:a16="http://schemas.microsoft.com/office/drawing/2014/main" id="{FDC16EBC-54A8-4A8C-85C0-C3D893BDE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337" y="3494961"/>
            <a:ext cx="2714256" cy="13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 bronafbeelding bekijken">
            <a:extLst>
              <a:ext uri="{FF2B5EF4-FFF2-40B4-BE49-F238E27FC236}">
                <a16:creationId xmlns:a16="http://schemas.microsoft.com/office/drawing/2014/main" id="{6E2FF6DB-A289-4FDD-AE98-452EF5E7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16" y="5044176"/>
            <a:ext cx="2378697" cy="9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6463DC-3095-4F87-9A35-0651A44066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7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5"/>
    </mc:Choice>
    <mc:Fallback xmlns="">
      <p:transition spd="slow" advTm="2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2EB08-7373-4E54-BF88-5578B2088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3082" y="2480553"/>
            <a:ext cx="7553326" cy="2138362"/>
          </a:xfrm>
        </p:spPr>
        <p:txBody>
          <a:bodyPr/>
          <a:lstStyle/>
          <a:p>
            <a:r>
              <a:rPr lang="nl-BE" dirty="0"/>
              <a:t>Ondersteuning Vlaamse Roeiliga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F8FDCA-5FCE-42A5-831C-863765A19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5"/>
    </mc:Choice>
    <mc:Fallback xmlns="">
      <p:transition spd="slow" advTm="3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C57B4EAA-427A-43BE-A022-CADE7A7C893F}"/>
              </a:ext>
            </a:extLst>
          </p:cNvPr>
          <p:cNvSpPr txBox="1"/>
          <p:nvPr/>
        </p:nvSpPr>
        <p:spPr>
          <a:xfrm>
            <a:off x="2971797" y="1366231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Integratiebeleid </a:t>
            </a:r>
            <a:r>
              <a:rPr lang="nl-NL" b="1" dirty="0" err="1">
                <a:solidFill>
                  <a:srgbClr val="004D71"/>
                </a:solidFill>
                <a:latin typeface="Roboto" panose="02000000000000000000"/>
              </a:rPr>
              <a:t>Parantee-Psylos</a:t>
            </a:r>
            <a:endParaRPr lang="nl-BE" b="1" dirty="0">
              <a:solidFill>
                <a:srgbClr val="004D71"/>
              </a:solidFill>
            </a:endParaRP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94B0CE08-A57E-45F0-BA86-B056CBF8689D}"/>
              </a:ext>
            </a:extLst>
          </p:cNvPr>
          <p:cNvSpPr/>
          <p:nvPr/>
        </p:nvSpPr>
        <p:spPr>
          <a:xfrm>
            <a:off x="3095672" y="1984219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clubbegeleiding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93A7DA0B-9D84-44CD-A4CC-72804BF0F709}"/>
              </a:ext>
            </a:extLst>
          </p:cNvPr>
          <p:cNvSpPr/>
          <p:nvPr/>
        </p:nvSpPr>
        <p:spPr>
          <a:xfrm>
            <a:off x="3095672" y="2640748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info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FFA40B29-9A5F-46E1-88F9-126A73893527}"/>
              </a:ext>
            </a:extLst>
          </p:cNvPr>
          <p:cNvSpPr/>
          <p:nvPr/>
        </p:nvSpPr>
        <p:spPr>
          <a:xfrm>
            <a:off x="3095672" y="3297277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aanbod</a:t>
            </a: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57634451-F903-497E-8CEA-EF80F7AC4413}"/>
              </a:ext>
            </a:extLst>
          </p:cNvPr>
          <p:cNvSpPr/>
          <p:nvPr/>
        </p:nvSpPr>
        <p:spPr>
          <a:xfrm>
            <a:off x="3095672" y="3983251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opleiding</a:t>
            </a: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E733EEBB-836D-4882-8C35-18C2C61846FF}"/>
              </a:ext>
            </a:extLst>
          </p:cNvPr>
          <p:cNvSpPr/>
          <p:nvPr/>
        </p:nvSpPr>
        <p:spPr>
          <a:xfrm>
            <a:off x="3095672" y="4731479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promotie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C87DDA7-8A65-4A06-AFCB-02C20BBFD443}"/>
              </a:ext>
            </a:extLst>
          </p:cNvPr>
          <p:cNvSpPr txBox="1"/>
          <p:nvPr/>
        </p:nvSpPr>
        <p:spPr>
          <a:xfrm>
            <a:off x="2971798" y="5635427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4D71"/>
                </a:solidFill>
                <a:latin typeface="Roboto" panose="02000000000000000000"/>
              </a:rPr>
              <a:t>Beleidsfocus </a:t>
            </a:r>
            <a:r>
              <a:rPr lang="nl-BE" b="1" dirty="0">
                <a:solidFill>
                  <a:srgbClr val="004D71"/>
                </a:solidFill>
                <a:latin typeface="Roboto" panose="02000000000000000000"/>
              </a:rPr>
              <a:t>Sport Vlaanderen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9C7D8D0-FFE7-4559-A399-402D9EF059A8}"/>
              </a:ext>
            </a:extLst>
          </p:cNvPr>
          <p:cNvSpPr txBox="1"/>
          <p:nvPr/>
        </p:nvSpPr>
        <p:spPr>
          <a:xfrm>
            <a:off x="4715672" y="1965699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Goede praktijkvoorbeelden uitwisselen, ontwikkelen op vraag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CFB1846-D993-42F0-A5A5-62BA55C31B10}"/>
              </a:ext>
            </a:extLst>
          </p:cNvPr>
          <p:cNvSpPr txBox="1"/>
          <p:nvPr/>
        </p:nvSpPr>
        <p:spPr>
          <a:xfrm>
            <a:off x="4715669" y="2659343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Nieuwsbrieven G-sport met info over vormingen, subsidies…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776A6B1-EE9D-4B88-A27A-7425E4D874FA}"/>
              </a:ext>
            </a:extLst>
          </p:cNvPr>
          <p:cNvSpPr txBox="1"/>
          <p:nvPr/>
        </p:nvSpPr>
        <p:spPr>
          <a:xfrm>
            <a:off x="4715671" y="3285293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Coördineren en organiseren classificatie voor competitie </a:t>
            </a:r>
            <a:r>
              <a:rPr lang="nl-NL" sz="1500" dirty="0" err="1">
                <a:solidFill>
                  <a:srgbClr val="004D71"/>
                </a:solidFill>
                <a:latin typeface="Roboto" panose="02000000000000000000"/>
              </a:rPr>
              <a:t>G-roeien</a:t>
            </a:r>
            <a:endParaRPr lang="nl-NL" sz="1500" dirty="0">
              <a:solidFill>
                <a:srgbClr val="004D71"/>
              </a:solidFill>
              <a:latin typeface="Roboto" panose="0200000000000000000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7A55CCF-6932-4AD9-91EF-9E5CCBC17689}"/>
              </a:ext>
            </a:extLst>
          </p:cNvPr>
          <p:cNvSpPr txBox="1"/>
          <p:nvPr/>
        </p:nvSpPr>
        <p:spPr>
          <a:xfrm>
            <a:off x="4715670" y="4759319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Samenwerken op promotionele G-sportactiviteiten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9B99220-B63E-4A65-91F4-20228A3A6BF7}"/>
              </a:ext>
            </a:extLst>
          </p:cNvPr>
          <p:cNvSpPr txBox="1"/>
          <p:nvPr/>
        </p:nvSpPr>
        <p:spPr>
          <a:xfrm>
            <a:off x="4715671" y="4022306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Participeren aan de VTS </a:t>
            </a:r>
            <a:r>
              <a:rPr lang="nl-NL" sz="1500" dirty="0" err="1">
                <a:solidFill>
                  <a:srgbClr val="004D71"/>
                </a:solidFill>
                <a:latin typeface="Roboto" panose="02000000000000000000"/>
              </a:rPr>
              <a:t>denkcel</a:t>
            </a:r>
            <a:endParaRPr lang="nl-NL" sz="1500" dirty="0">
              <a:solidFill>
                <a:srgbClr val="004D71"/>
              </a:solidFill>
              <a:latin typeface="Roboto" panose="0200000000000000000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3BBB3B-6DDD-4CF3-B4CC-5EF3C69A69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5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74"/>
    </mc:Choice>
    <mc:Fallback xmlns="">
      <p:transition spd="slow" advTm="7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9C6DEB55-3535-45D0-9EB0-F874EFB60242}"/>
              </a:ext>
            </a:extLst>
          </p:cNvPr>
          <p:cNvGrpSpPr/>
          <p:nvPr/>
        </p:nvGrpSpPr>
        <p:grpSpPr>
          <a:xfrm>
            <a:off x="4765907" y="84841"/>
            <a:ext cx="4168642" cy="6392242"/>
            <a:chOff x="4115457" y="0"/>
            <a:chExt cx="4168642" cy="639224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6291300-F22A-4264-999E-61B6C2FAA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8369"/>
            <a:stretch/>
          </p:blipFill>
          <p:spPr>
            <a:xfrm>
              <a:off x="4115457" y="0"/>
              <a:ext cx="3961086" cy="797668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08CD997F-F2C1-4178-9822-3A27BE6EA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8423"/>
            <a:stretch/>
          </p:blipFill>
          <p:spPr>
            <a:xfrm>
              <a:off x="4323013" y="797668"/>
              <a:ext cx="3961086" cy="5594574"/>
            </a:xfrm>
            <a:prstGeom prst="rect">
              <a:avLst/>
            </a:prstGeom>
          </p:spPr>
        </p:pic>
      </p:grpSp>
      <p:sp>
        <p:nvSpPr>
          <p:cNvPr id="8" name="Pijl: rechts 7">
            <a:extLst>
              <a:ext uri="{FF2B5EF4-FFF2-40B4-BE49-F238E27FC236}">
                <a16:creationId xmlns:a16="http://schemas.microsoft.com/office/drawing/2014/main" id="{489FBB2A-9ADA-41DF-B35D-03F8E97FFEB9}"/>
              </a:ext>
            </a:extLst>
          </p:cNvPr>
          <p:cNvSpPr/>
          <p:nvPr/>
        </p:nvSpPr>
        <p:spPr>
          <a:xfrm>
            <a:off x="4477732" y="3429000"/>
            <a:ext cx="495731" cy="134332"/>
          </a:xfrm>
          <a:prstGeom prst="rightArrow">
            <a:avLst/>
          </a:prstGeom>
          <a:solidFill>
            <a:srgbClr val="004D71"/>
          </a:solidFill>
          <a:ln>
            <a:solidFill>
              <a:srgbClr val="004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22C4D52C-2B28-4698-B8A6-C6E4A1C97F25}"/>
              </a:ext>
            </a:extLst>
          </p:cNvPr>
          <p:cNvSpPr/>
          <p:nvPr/>
        </p:nvSpPr>
        <p:spPr>
          <a:xfrm>
            <a:off x="4477731" y="6180657"/>
            <a:ext cx="495731" cy="134332"/>
          </a:xfrm>
          <a:prstGeom prst="rightArrow">
            <a:avLst/>
          </a:prstGeom>
          <a:solidFill>
            <a:srgbClr val="004D71"/>
          </a:solidFill>
          <a:ln>
            <a:solidFill>
              <a:srgbClr val="004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DB8155B-F8BE-4506-95B8-1C58DCDC53FF}"/>
              </a:ext>
            </a:extLst>
          </p:cNvPr>
          <p:cNvSpPr txBox="1"/>
          <p:nvPr/>
        </p:nvSpPr>
        <p:spPr>
          <a:xfrm>
            <a:off x="5071621" y="6334711"/>
            <a:ext cx="382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2">
                    <a:lumMod val="10000"/>
                  </a:schemeClr>
                </a:solidFill>
              </a:rPr>
              <a:t>…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D3D5EFF-08BC-4A33-9ECB-84116CEE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"/>
    </mc:Choice>
    <mc:Fallback xmlns="">
      <p:transition spd="slow" advTm="1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C57B4EAA-427A-43BE-A022-CADE7A7C893F}"/>
              </a:ext>
            </a:extLst>
          </p:cNvPr>
          <p:cNvSpPr txBox="1"/>
          <p:nvPr/>
        </p:nvSpPr>
        <p:spPr>
          <a:xfrm>
            <a:off x="2971797" y="1366231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Integratiebeleid </a:t>
            </a:r>
            <a:r>
              <a:rPr lang="nl-NL" b="1" dirty="0" err="1">
                <a:solidFill>
                  <a:srgbClr val="004D71"/>
                </a:solidFill>
                <a:latin typeface="Roboto" panose="02000000000000000000"/>
              </a:rPr>
              <a:t>Parantee-Psylos</a:t>
            </a:r>
            <a:endParaRPr lang="nl-BE" b="1" dirty="0">
              <a:solidFill>
                <a:srgbClr val="004D71"/>
              </a:solidFill>
            </a:endParaRP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94B0CE08-A57E-45F0-BA86-B056CBF8689D}"/>
              </a:ext>
            </a:extLst>
          </p:cNvPr>
          <p:cNvSpPr/>
          <p:nvPr/>
        </p:nvSpPr>
        <p:spPr>
          <a:xfrm>
            <a:off x="3095672" y="1984219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clubbegeleiding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93A7DA0B-9D84-44CD-A4CC-72804BF0F709}"/>
              </a:ext>
            </a:extLst>
          </p:cNvPr>
          <p:cNvSpPr/>
          <p:nvPr/>
        </p:nvSpPr>
        <p:spPr>
          <a:xfrm>
            <a:off x="3095672" y="2640748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info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FFA40B29-9A5F-46E1-88F9-126A73893527}"/>
              </a:ext>
            </a:extLst>
          </p:cNvPr>
          <p:cNvSpPr/>
          <p:nvPr/>
        </p:nvSpPr>
        <p:spPr>
          <a:xfrm>
            <a:off x="3095672" y="3297277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aanbod</a:t>
            </a: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57634451-F903-497E-8CEA-EF80F7AC4413}"/>
              </a:ext>
            </a:extLst>
          </p:cNvPr>
          <p:cNvSpPr/>
          <p:nvPr/>
        </p:nvSpPr>
        <p:spPr>
          <a:xfrm>
            <a:off x="3095672" y="3983251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opleiding</a:t>
            </a: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E733EEBB-836D-4882-8C35-18C2C61846FF}"/>
              </a:ext>
            </a:extLst>
          </p:cNvPr>
          <p:cNvSpPr/>
          <p:nvPr/>
        </p:nvSpPr>
        <p:spPr>
          <a:xfrm>
            <a:off x="3095672" y="4731479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promotie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C87DDA7-8A65-4A06-AFCB-02C20BBFD443}"/>
              </a:ext>
            </a:extLst>
          </p:cNvPr>
          <p:cNvSpPr txBox="1"/>
          <p:nvPr/>
        </p:nvSpPr>
        <p:spPr>
          <a:xfrm>
            <a:off x="2971798" y="5635427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4D71"/>
                </a:solidFill>
                <a:latin typeface="Roboto" panose="02000000000000000000"/>
              </a:rPr>
              <a:t>Beleidsfocus </a:t>
            </a:r>
            <a:r>
              <a:rPr lang="nl-BE" b="1" dirty="0">
                <a:solidFill>
                  <a:srgbClr val="004D71"/>
                </a:solidFill>
                <a:latin typeface="Roboto" panose="02000000000000000000"/>
              </a:rPr>
              <a:t>Sport Vlaanderen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9C7D8D0-FFE7-4559-A399-402D9EF059A8}"/>
              </a:ext>
            </a:extLst>
          </p:cNvPr>
          <p:cNvSpPr txBox="1"/>
          <p:nvPr/>
        </p:nvSpPr>
        <p:spPr>
          <a:xfrm>
            <a:off x="4715672" y="1965699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Goede praktijkvoorbeelden uitwisselen, ontwikkelen op vraag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CFB1846-D993-42F0-A5A5-62BA55C31B10}"/>
              </a:ext>
            </a:extLst>
          </p:cNvPr>
          <p:cNvSpPr txBox="1"/>
          <p:nvPr/>
        </p:nvSpPr>
        <p:spPr>
          <a:xfrm>
            <a:off x="4715669" y="2659343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Nieuwsbrieven G-sport met info over vormingen, subsidies…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776A6B1-EE9D-4B88-A27A-7425E4D874FA}"/>
              </a:ext>
            </a:extLst>
          </p:cNvPr>
          <p:cNvSpPr txBox="1"/>
          <p:nvPr/>
        </p:nvSpPr>
        <p:spPr>
          <a:xfrm>
            <a:off x="4715671" y="3285293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Coördineren en organiseren classificatie voor competitie </a:t>
            </a:r>
            <a:r>
              <a:rPr lang="nl-NL" sz="1500" dirty="0" err="1">
                <a:solidFill>
                  <a:srgbClr val="004D71"/>
                </a:solidFill>
                <a:latin typeface="Roboto" panose="02000000000000000000"/>
              </a:rPr>
              <a:t>G-roeien</a:t>
            </a:r>
            <a:endParaRPr lang="nl-NL" sz="1500" dirty="0">
              <a:solidFill>
                <a:srgbClr val="004D71"/>
              </a:solidFill>
              <a:latin typeface="Roboto" panose="0200000000000000000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7A55CCF-6932-4AD9-91EF-9E5CCBC17689}"/>
              </a:ext>
            </a:extLst>
          </p:cNvPr>
          <p:cNvSpPr txBox="1"/>
          <p:nvPr/>
        </p:nvSpPr>
        <p:spPr>
          <a:xfrm>
            <a:off x="4715670" y="4759319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Samenwerken op promotionele G-sportactiviteiten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9B99220-B63E-4A65-91F4-20228A3A6BF7}"/>
              </a:ext>
            </a:extLst>
          </p:cNvPr>
          <p:cNvSpPr txBox="1"/>
          <p:nvPr/>
        </p:nvSpPr>
        <p:spPr>
          <a:xfrm>
            <a:off x="4715671" y="4022306"/>
            <a:ext cx="6098825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rgbClr val="004D71"/>
                </a:solidFill>
                <a:latin typeface="Roboto" panose="02000000000000000000"/>
              </a:rPr>
              <a:t>Participeren aan de VTS </a:t>
            </a:r>
            <a:r>
              <a:rPr lang="nl-NL" sz="1500" dirty="0" err="1">
                <a:solidFill>
                  <a:srgbClr val="004D71"/>
                </a:solidFill>
                <a:latin typeface="Roboto" panose="02000000000000000000"/>
              </a:rPr>
              <a:t>denkcel</a:t>
            </a:r>
            <a:endParaRPr lang="nl-NL" sz="1500" dirty="0">
              <a:solidFill>
                <a:srgbClr val="004D71"/>
              </a:solidFill>
              <a:latin typeface="Roboto" panose="0200000000000000000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427CB8-CACD-4752-9D86-8E14581495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2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5"/>
    </mc:Choice>
    <mc:Fallback xmlns="">
      <p:transition spd="slow" advTm="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2EB08-7373-4E54-BF88-5578B2088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3082" y="2480553"/>
            <a:ext cx="7553326" cy="2138362"/>
          </a:xfrm>
        </p:spPr>
        <p:txBody>
          <a:bodyPr>
            <a:normAutofit fontScale="90000"/>
          </a:bodyPr>
          <a:lstStyle/>
          <a:p>
            <a:r>
              <a:rPr lang="nl-BE" dirty="0"/>
              <a:t>Ondersteuning Vlaamse Roeiliga clubs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B1285B-02F3-460C-B356-D4121EA7B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"/>
    </mc:Choice>
    <mc:Fallback xmlns="">
      <p:transition spd="slow" advTm="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A645B5-1771-45AA-A657-3943C53CD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797" y="2611140"/>
            <a:ext cx="2836058" cy="27788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FB6AE6-0D39-4012-8B99-22714F3D1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945" y="2611140"/>
            <a:ext cx="4141976" cy="291829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7528DE0-A3C7-4217-B83D-C6A2EB458119}"/>
              </a:ext>
            </a:extLst>
          </p:cNvPr>
          <p:cNvSpPr txBox="1"/>
          <p:nvPr/>
        </p:nvSpPr>
        <p:spPr>
          <a:xfrm>
            <a:off x="2178762" y="5463894"/>
            <a:ext cx="33201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00" dirty="0">
                <a:latin typeface="Roboto" panose="02000000000000000000"/>
              </a:rPr>
              <a:t>https://kics.sport.vlaanderen/doelgroepen/Paginas/handicap.aspx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777FF77-AEBE-4B87-BC31-98602FCDCB6E}"/>
              </a:ext>
            </a:extLst>
          </p:cNvPr>
          <p:cNvSpPr/>
          <p:nvPr/>
        </p:nvSpPr>
        <p:spPr>
          <a:xfrm>
            <a:off x="3242104" y="1986601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clubbegeleiding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F9196F-B500-43FF-A690-E8D3A77DB3DD}"/>
              </a:ext>
            </a:extLst>
          </p:cNvPr>
          <p:cNvSpPr txBox="1"/>
          <p:nvPr/>
        </p:nvSpPr>
        <p:spPr>
          <a:xfrm>
            <a:off x="2971799" y="1229126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Consulenten sporten zonder drempels </a:t>
            </a:r>
            <a:r>
              <a:rPr lang="nl-NL" b="1" dirty="0">
                <a:solidFill>
                  <a:srgbClr val="004D71"/>
                </a:solidFill>
                <a:latin typeface="Roboto" panose="02000000000000000000"/>
              </a:rPr>
              <a:t>Sport Vlaanderen</a:t>
            </a:r>
            <a:endParaRPr lang="nl-BE" b="1" dirty="0">
              <a:solidFill>
                <a:srgbClr val="004D7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EC91D6-D323-4942-B136-A4263563E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1"/>
    </mc:Choice>
    <mc:Fallback xmlns="">
      <p:transition spd="slow" advTm="1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A645B5-1771-45AA-A657-3943C53CD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797" y="2611140"/>
            <a:ext cx="2836058" cy="27788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FB6AE6-0D39-4012-8B99-22714F3D1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945" y="2611140"/>
            <a:ext cx="4141976" cy="291829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7528DE0-A3C7-4217-B83D-C6A2EB458119}"/>
              </a:ext>
            </a:extLst>
          </p:cNvPr>
          <p:cNvSpPr txBox="1"/>
          <p:nvPr/>
        </p:nvSpPr>
        <p:spPr>
          <a:xfrm>
            <a:off x="2178762" y="5463894"/>
            <a:ext cx="33201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00" dirty="0">
                <a:latin typeface="Roboto" panose="02000000000000000000"/>
              </a:rPr>
              <a:t>https://kics.sport.vlaanderen/doelgroepen/Paginas/handicap.aspx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777FF77-AEBE-4B87-BC31-98602FCDCB6E}"/>
              </a:ext>
            </a:extLst>
          </p:cNvPr>
          <p:cNvSpPr/>
          <p:nvPr/>
        </p:nvSpPr>
        <p:spPr>
          <a:xfrm>
            <a:off x="3242104" y="1986601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clubbegeleiding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F9196F-B500-43FF-A690-E8D3A77DB3DD}"/>
              </a:ext>
            </a:extLst>
          </p:cNvPr>
          <p:cNvSpPr txBox="1"/>
          <p:nvPr/>
        </p:nvSpPr>
        <p:spPr>
          <a:xfrm>
            <a:off x="2971799" y="1229126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Consulenten sporten zonder drempels </a:t>
            </a:r>
            <a:r>
              <a:rPr lang="nl-NL" b="1" dirty="0">
                <a:solidFill>
                  <a:srgbClr val="004D71"/>
                </a:solidFill>
                <a:latin typeface="Roboto" panose="02000000000000000000"/>
              </a:rPr>
              <a:t>Sport Vlaanderen</a:t>
            </a:r>
            <a:endParaRPr lang="nl-BE" b="1" dirty="0">
              <a:solidFill>
                <a:srgbClr val="004D7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0E2F70-B434-42F2-8FB2-6A15A37CD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058" y="5529438"/>
            <a:ext cx="1185863" cy="11715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A5E4D0-B9EA-4AE8-BD2F-C07BAB257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2"/>
    </mc:Choice>
    <mc:Fallback xmlns="">
      <p:transition spd="slow" advTm="1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A645B5-1771-45AA-A657-3943C53CD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797" y="2611140"/>
            <a:ext cx="2836058" cy="27788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FB6AE6-0D39-4012-8B99-22714F3D1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945" y="2611140"/>
            <a:ext cx="4141976" cy="291829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7528DE0-A3C7-4217-B83D-C6A2EB458119}"/>
              </a:ext>
            </a:extLst>
          </p:cNvPr>
          <p:cNvSpPr txBox="1"/>
          <p:nvPr/>
        </p:nvSpPr>
        <p:spPr>
          <a:xfrm>
            <a:off x="2178762" y="5463894"/>
            <a:ext cx="33201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00" dirty="0">
                <a:latin typeface="Roboto" panose="02000000000000000000"/>
              </a:rPr>
              <a:t>https://kics.sport.vlaanderen/doelgroepen/Paginas/handicap.aspx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777FF77-AEBE-4B87-BC31-98602FCDCB6E}"/>
              </a:ext>
            </a:extLst>
          </p:cNvPr>
          <p:cNvSpPr/>
          <p:nvPr/>
        </p:nvSpPr>
        <p:spPr>
          <a:xfrm>
            <a:off x="3242104" y="1986601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clubbegeleiding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F9196F-B500-43FF-A690-E8D3A77DB3DD}"/>
              </a:ext>
            </a:extLst>
          </p:cNvPr>
          <p:cNvSpPr txBox="1"/>
          <p:nvPr/>
        </p:nvSpPr>
        <p:spPr>
          <a:xfrm>
            <a:off x="2971799" y="1229126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Consulenten sporten zonder drempels </a:t>
            </a:r>
            <a:r>
              <a:rPr lang="nl-NL" b="1" dirty="0">
                <a:solidFill>
                  <a:srgbClr val="004D71"/>
                </a:solidFill>
                <a:latin typeface="Roboto" panose="02000000000000000000"/>
              </a:rPr>
              <a:t>Sport Vlaanderen</a:t>
            </a:r>
            <a:endParaRPr lang="nl-BE" b="1" dirty="0">
              <a:solidFill>
                <a:srgbClr val="004D7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0E2F70-B434-42F2-8FB2-6A15A37CD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058" y="5529438"/>
            <a:ext cx="1185863" cy="1171575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1B647FCB-D402-4DF5-94AC-6178709910D1}"/>
              </a:ext>
            </a:extLst>
          </p:cNvPr>
          <p:cNvSpPr/>
          <p:nvPr/>
        </p:nvSpPr>
        <p:spPr>
          <a:xfrm>
            <a:off x="9743665" y="1986601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promotie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04EBB4-E089-4443-BCC7-992AA41BD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3665" y="2710694"/>
            <a:ext cx="2060332" cy="29994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3213A6-7A4B-4059-9DDA-B09462984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9"/>
    </mc:Choice>
    <mc:Fallback xmlns="">
      <p:transition spd="slow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37F9196F-B500-43FF-A690-E8D3A77DB3DD}"/>
              </a:ext>
            </a:extLst>
          </p:cNvPr>
          <p:cNvSpPr txBox="1"/>
          <p:nvPr/>
        </p:nvSpPr>
        <p:spPr>
          <a:xfrm>
            <a:off x="2966957" y="846572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rgbClr val="004D71"/>
                </a:solidFill>
                <a:latin typeface="Roboto" panose="02000000000000000000"/>
              </a:rPr>
              <a:t>Parantee-Psylos</a:t>
            </a:r>
            <a:endParaRPr lang="nl-BE" b="1" dirty="0">
              <a:solidFill>
                <a:srgbClr val="004D71"/>
              </a:solidFill>
            </a:endParaRP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361D9BEE-418F-400C-AEB7-DA3A5C5A97CA}"/>
              </a:ext>
            </a:extLst>
          </p:cNvPr>
          <p:cNvSpPr/>
          <p:nvPr/>
        </p:nvSpPr>
        <p:spPr>
          <a:xfrm>
            <a:off x="3087959" y="1336636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promotie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435672A0-2BEB-4288-978D-E34F4991CC74}"/>
              </a:ext>
            </a:extLst>
          </p:cNvPr>
          <p:cNvGrpSpPr/>
          <p:nvPr/>
        </p:nvGrpSpPr>
        <p:grpSpPr>
          <a:xfrm>
            <a:off x="2461271" y="1995739"/>
            <a:ext cx="4832746" cy="3525625"/>
            <a:chOff x="2966957" y="2510129"/>
            <a:chExt cx="5408444" cy="4082645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CC2EAB0-07F8-4429-8ED8-9519C42A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6957" y="2510129"/>
              <a:ext cx="5408443" cy="17005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8431383-3D63-4C84-AD0E-3F4EE90CB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6958" y="4210699"/>
              <a:ext cx="5408443" cy="2382075"/>
            </a:xfrm>
            <a:prstGeom prst="rect">
              <a:avLst/>
            </a:prstGeom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D09F9B4-5C11-4524-983D-28A72254BE6D}"/>
              </a:ext>
            </a:extLst>
          </p:cNvPr>
          <p:cNvGrpSpPr/>
          <p:nvPr/>
        </p:nvGrpSpPr>
        <p:grpSpPr>
          <a:xfrm rot="21278877">
            <a:off x="4053522" y="4812912"/>
            <a:ext cx="2944836" cy="1799528"/>
            <a:chOff x="8766927" y="2626891"/>
            <a:chExt cx="3204395" cy="192154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E091559-6CE1-48D5-A09D-C538574C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6927" y="2626891"/>
              <a:ext cx="3204395" cy="437470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8E61CA03-1011-43ED-A8FD-9E59C139E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6927" y="3155711"/>
              <a:ext cx="3204395" cy="1392723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0745C4-9325-436E-9D6C-380F29B55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7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1"/>
    </mc:Choice>
    <mc:Fallback xmlns="">
      <p:transition spd="slow" advTm="27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37F9196F-B500-43FF-A690-E8D3A77DB3DD}"/>
              </a:ext>
            </a:extLst>
          </p:cNvPr>
          <p:cNvSpPr txBox="1"/>
          <p:nvPr/>
        </p:nvSpPr>
        <p:spPr>
          <a:xfrm>
            <a:off x="2966957" y="846572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rgbClr val="004D71"/>
                </a:solidFill>
                <a:latin typeface="Roboto" panose="02000000000000000000"/>
              </a:rPr>
              <a:t>Parantee-Psylos</a:t>
            </a:r>
            <a:endParaRPr lang="nl-BE" b="1" dirty="0">
              <a:solidFill>
                <a:srgbClr val="004D71"/>
              </a:solidFill>
            </a:endParaRP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361D9BEE-418F-400C-AEB7-DA3A5C5A97CA}"/>
              </a:ext>
            </a:extLst>
          </p:cNvPr>
          <p:cNvSpPr/>
          <p:nvPr/>
        </p:nvSpPr>
        <p:spPr>
          <a:xfrm>
            <a:off x="3087959" y="1336636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promotie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C5B1C599-1050-4A6F-AB82-E0275C2673B7}"/>
              </a:ext>
            </a:extLst>
          </p:cNvPr>
          <p:cNvSpPr/>
          <p:nvPr/>
        </p:nvSpPr>
        <p:spPr>
          <a:xfrm>
            <a:off x="7920704" y="1324836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opleiding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435672A0-2BEB-4288-978D-E34F4991CC74}"/>
              </a:ext>
            </a:extLst>
          </p:cNvPr>
          <p:cNvGrpSpPr/>
          <p:nvPr/>
        </p:nvGrpSpPr>
        <p:grpSpPr>
          <a:xfrm>
            <a:off x="2461271" y="1995739"/>
            <a:ext cx="4832746" cy="3525625"/>
            <a:chOff x="2966957" y="2510129"/>
            <a:chExt cx="5408444" cy="4082645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CC2EAB0-07F8-4429-8ED8-9519C42A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6957" y="2510129"/>
              <a:ext cx="5408443" cy="17005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8431383-3D63-4C84-AD0E-3F4EE90CB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6958" y="4210699"/>
              <a:ext cx="5408443" cy="2382075"/>
            </a:xfrm>
            <a:prstGeom prst="rect">
              <a:avLst/>
            </a:prstGeom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D09F9B4-5C11-4524-983D-28A72254BE6D}"/>
              </a:ext>
            </a:extLst>
          </p:cNvPr>
          <p:cNvGrpSpPr/>
          <p:nvPr/>
        </p:nvGrpSpPr>
        <p:grpSpPr>
          <a:xfrm rot="21278877">
            <a:off x="4053522" y="4812912"/>
            <a:ext cx="2944836" cy="1799528"/>
            <a:chOff x="8766927" y="2626891"/>
            <a:chExt cx="3204395" cy="192154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E091559-6CE1-48D5-A09D-C538574C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6927" y="2626891"/>
              <a:ext cx="3204395" cy="437470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8E61CA03-1011-43ED-A8FD-9E59C139E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6927" y="3155711"/>
              <a:ext cx="3204395" cy="1392723"/>
            </a:xfrm>
            <a:prstGeom prst="rect">
              <a:avLst/>
            </a:prstGeom>
          </p:spPr>
        </p:pic>
      </p:grp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0F2422C-8D1F-42C6-8BD7-A96582E214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7602" y="1925368"/>
            <a:ext cx="4046252" cy="46223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85D888-9848-485B-9ADE-274D29740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0"/>
    </mc:Choice>
    <mc:Fallback xmlns="">
      <p:transition spd="slow" advTm="1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37F9196F-B500-43FF-A690-E8D3A77DB3DD}"/>
              </a:ext>
            </a:extLst>
          </p:cNvPr>
          <p:cNvSpPr txBox="1"/>
          <p:nvPr/>
        </p:nvSpPr>
        <p:spPr>
          <a:xfrm>
            <a:off x="2966957" y="846572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rgbClr val="004D71"/>
                </a:solidFill>
                <a:latin typeface="Roboto" panose="02000000000000000000"/>
              </a:rPr>
              <a:t>Parantee-Psylos</a:t>
            </a:r>
            <a:endParaRPr lang="nl-BE" b="1" dirty="0">
              <a:solidFill>
                <a:srgbClr val="004D71"/>
              </a:solidFill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FD41BB1-F686-43C1-A283-5F385B6BD25C}"/>
              </a:ext>
            </a:extLst>
          </p:cNvPr>
          <p:cNvSpPr/>
          <p:nvPr/>
        </p:nvSpPr>
        <p:spPr>
          <a:xfrm>
            <a:off x="9997375" y="1336636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chemeClr val="bg1">
                    <a:lumMod val="65000"/>
                  </a:schemeClr>
                </a:solidFill>
                <a:latin typeface="Roboto" panose="02000000000000000000"/>
              </a:rPr>
              <a:t>clubbegeleiding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361D9BEE-418F-400C-AEB7-DA3A5C5A97CA}"/>
              </a:ext>
            </a:extLst>
          </p:cNvPr>
          <p:cNvSpPr/>
          <p:nvPr/>
        </p:nvSpPr>
        <p:spPr>
          <a:xfrm>
            <a:off x="3087959" y="1336636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promotie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C5B1C599-1050-4A6F-AB82-E0275C2673B7}"/>
              </a:ext>
            </a:extLst>
          </p:cNvPr>
          <p:cNvSpPr/>
          <p:nvPr/>
        </p:nvSpPr>
        <p:spPr>
          <a:xfrm>
            <a:off x="7920704" y="1324836"/>
            <a:ext cx="1620000" cy="46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500" dirty="0">
                <a:solidFill>
                  <a:srgbClr val="004D71"/>
                </a:solidFill>
                <a:latin typeface="Roboto" panose="02000000000000000000"/>
              </a:rPr>
              <a:t>opleiding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435672A0-2BEB-4288-978D-E34F4991CC74}"/>
              </a:ext>
            </a:extLst>
          </p:cNvPr>
          <p:cNvGrpSpPr/>
          <p:nvPr/>
        </p:nvGrpSpPr>
        <p:grpSpPr>
          <a:xfrm>
            <a:off x="2461271" y="1995739"/>
            <a:ext cx="4832746" cy="3525625"/>
            <a:chOff x="2966957" y="2510129"/>
            <a:chExt cx="5408444" cy="4082645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CC2EAB0-07F8-4429-8ED8-9519C42A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6957" y="2510129"/>
              <a:ext cx="5408443" cy="17005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8431383-3D63-4C84-AD0E-3F4EE90CB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6958" y="4210699"/>
              <a:ext cx="5408443" cy="2382075"/>
            </a:xfrm>
            <a:prstGeom prst="rect">
              <a:avLst/>
            </a:prstGeom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D09F9B4-5C11-4524-983D-28A72254BE6D}"/>
              </a:ext>
            </a:extLst>
          </p:cNvPr>
          <p:cNvGrpSpPr/>
          <p:nvPr/>
        </p:nvGrpSpPr>
        <p:grpSpPr>
          <a:xfrm rot="21278877">
            <a:off x="4053522" y="4812912"/>
            <a:ext cx="2944836" cy="1799528"/>
            <a:chOff x="8766927" y="2626891"/>
            <a:chExt cx="3204395" cy="192154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E091559-6CE1-48D5-A09D-C538574C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6927" y="2626891"/>
              <a:ext cx="3204395" cy="437470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8E61CA03-1011-43ED-A8FD-9E59C139E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6927" y="3155711"/>
              <a:ext cx="3204395" cy="1392723"/>
            </a:xfrm>
            <a:prstGeom prst="rect">
              <a:avLst/>
            </a:prstGeom>
          </p:spPr>
        </p:pic>
      </p:grp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0F2422C-8D1F-42C6-8BD7-A96582E214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7602" y="1925368"/>
            <a:ext cx="4046252" cy="46223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E4235C-5A91-4A4D-92D8-E1FBAC5D4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"/>
    </mc:Choice>
    <mc:Fallback xmlns="">
      <p:transition spd="slow" advTm="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37F9196F-B500-43FF-A690-E8D3A77DB3DD}"/>
              </a:ext>
            </a:extLst>
          </p:cNvPr>
          <p:cNvSpPr txBox="1"/>
          <p:nvPr/>
        </p:nvSpPr>
        <p:spPr>
          <a:xfrm>
            <a:off x="3018933" y="980760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Supporters voor G-sporters van </a:t>
            </a:r>
            <a:r>
              <a:rPr lang="nl-NL" b="1" dirty="0">
                <a:solidFill>
                  <a:srgbClr val="004D71"/>
                </a:solidFill>
                <a:latin typeface="Roboto" panose="02000000000000000000"/>
              </a:rPr>
              <a:t>G-sport Vlaanderen</a:t>
            </a:r>
            <a:endParaRPr lang="nl-BE" b="1" dirty="0">
              <a:solidFill>
                <a:srgbClr val="004D71"/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B744000-3ADD-46C1-9A54-96C55DAFB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257" y="1654878"/>
            <a:ext cx="4162425" cy="14954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4DFB10C-DF85-48DE-90D3-5E41083A4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163" y="3632804"/>
            <a:ext cx="4152900" cy="15240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C82E43A-F0F8-4608-978D-D0EC9C303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648" y="3632804"/>
            <a:ext cx="3848100" cy="15240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1BC15749-FD10-4D81-97C1-EB782A7E9F35}"/>
              </a:ext>
            </a:extLst>
          </p:cNvPr>
          <p:cNvSpPr txBox="1"/>
          <p:nvPr/>
        </p:nvSpPr>
        <p:spPr>
          <a:xfrm>
            <a:off x="3492723" y="5433015"/>
            <a:ext cx="60939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500" dirty="0">
                <a:latin typeface="Roboto" panose="02000000000000000000"/>
              </a:rPr>
              <a:t>https://www.supportersvoorgsporters.be/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D754BA-21E6-4894-BBFA-418467590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0"/>
    </mc:Choice>
    <mc:Fallback xmlns="">
      <p:transition spd="slow" advTm="2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dame, verschillende&#10;&#10;Automatisch gegenereerde beschrijving">
            <a:extLst>
              <a:ext uri="{FF2B5EF4-FFF2-40B4-BE49-F238E27FC236}">
                <a16:creationId xmlns:a16="http://schemas.microsoft.com/office/drawing/2014/main" id="{3BDBF234-01FA-476B-9CB6-9F68EDFA1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79" y="169591"/>
            <a:ext cx="11586267" cy="65422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C9FAFC-9F84-46EA-B6DB-373FB0C99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8"/>
    </mc:Choice>
    <mc:Fallback xmlns="">
      <p:transition spd="slow" advTm="2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9C6DEB55-3535-45D0-9EB0-F874EFB60242}"/>
              </a:ext>
            </a:extLst>
          </p:cNvPr>
          <p:cNvGrpSpPr/>
          <p:nvPr/>
        </p:nvGrpSpPr>
        <p:grpSpPr>
          <a:xfrm>
            <a:off x="4765907" y="84841"/>
            <a:ext cx="4168642" cy="6392242"/>
            <a:chOff x="4115457" y="0"/>
            <a:chExt cx="4168642" cy="639224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6291300-F22A-4264-999E-61B6C2FAA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8369"/>
            <a:stretch/>
          </p:blipFill>
          <p:spPr>
            <a:xfrm>
              <a:off x="4115457" y="0"/>
              <a:ext cx="3961086" cy="797668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08CD997F-F2C1-4178-9822-3A27BE6EA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8423"/>
            <a:stretch/>
          </p:blipFill>
          <p:spPr>
            <a:xfrm>
              <a:off x="4323013" y="797668"/>
              <a:ext cx="3961086" cy="5594574"/>
            </a:xfrm>
            <a:prstGeom prst="rect">
              <a:avLst/>
            </a:prstGeom>
          </p:spPr>
        </p:pic>
      </p:grpSp>
      <p:sp>
        <p:nvSpPr>
          <p:cNvPr id="8" name="Pijl: rechts 7">
            <a:extLst>
              <a:ext uri="{FF2B5EF4-FFF2-40B4-BE49-F238E27FC236}">
                <a16:creationId xmlns:a16="http://schemas.microsoft.com/office/drawing/2014/main" id="{489FBB2A-9ADA-41DF-B35D-03F8E97FFEB9}"/>
              </a:ext>
            </a:extLst>
          </p:cNvPr>
          <p:cNvSpPr/>
          <p:nvPr/>
        </p:nvSpPr>
        <p:spPr>
          <a:xfrm>
            <a:off x="4477732" y="3429000"/>
            <a:ext cx="495731" cy="134332"/>
          </a:xfrm>
          <a:prstGeom prst="rightArrow">
            <a:avLst/>
          </a:prstGeom>
          <a:solidFill>
            <a:srgbClr val="004D71"/>
          </a:solidFill>
          <a:ln>
            <a:solidFill>
              <a:srgbClr val="004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22C4D52C-2B28-4698-B8A6-C6E4A1C97F25}"/>
              </a:ext>
            </a:extLst>
          </p:cNvPr>
          <p:cNvSpPr/>
          <p:nvPr/>
        </p:nvSpPr>
        <p:spPr>
          <a:xfrm>
            <a:off x="4477731" y="6180657"/>
            <a:ext cx="495731" cy="134332"/>
          </a:xfrm>
          <a:prstGeom prst="rightArrow">
            <a:avLst/>
          </a:prstGeom>
          <a:solidFill>
            <a:srgbClr val="004D71"/>
          </a:solidFill>
          <a:ln>
            <a:solidFill>
              <a:srgbClr val="004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538B939A-84F4-4769-AE71-492DEC3053D3}"/>
              </a:ext>
            </a:extLst>
          </p:cNvPr>
          <p:cNvSpPr/>
          <p:nvPr/>
        </p:nvSpPr>
        <p:spPr>
          <a:xfrm rot="10800000">
            <a:off x="8894240" y="3429000"/>
            <a:ext cx="495731" cy="134332"/>
          </a:xfrm>
          <a:prstGeom prst="rightArrow">
            <a:avLst/>
          </a:prstGeom>
          <a:solidFill>
            <a:srgbClr val="F5333F"/>
          </a:solidFill>
          <a:ln>
            <a:solidFill>
              <a:srgbClr val="F53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23862FB3-C3A2-42B9-891C-D793B05734E1}"/>
              </a:ext>
            </a:extLst>
          </p:cNvPr>
          <p:cNvSpPr/>
          <p:nvPr/>
        </p:nvSpPr>
        <p:spPr>
          <a:xfrm rot="10800000">
            <a:off x="8894239" y="6180657"/>
            <a:ext cx="495731" cy="134332"/>
          </a:xfrm>
          <a:prstGeom prst="rightArrow">
            <a:avLst/>
          </a:prstGeom>
          <a:solidFill>
            <a:srgbClr val="F5333F"/>
          </a:solidFill>
          <a:ln>
            <a:solidFill>
              <a:srgbClr val="F53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DB8155B-F8BE-4506-95B8-1C58DCDC53FF}"/>
              </a:ext>
            </a:extLst>
          </p:cNvPr>
          <p:cNvSpPr txBox="1"/>
          <p:nvPr/>
        </p:nvSpPr>
        <p:spPr>
          <a:xfrm>
            <a:off x="5071621" y="6334711"/>
            <a:ext cx="382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2">
                    <a:lumMod val="10000"/>
                  </a:schemeClr>
                </a:solidFill>
              </a:rPr>
              <a:t>…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C499D33-1784-40DB-8E19-D23F2081B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9"/>
    </mc:Choice>
    <mc:Fallback xmlns="">
      <p:transition spd="slow" advTm="2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2EB08-7373-4E54-BF88-5578B2088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3082" y="2480553"/>
            <a:ext cx="7553326" cy="2138362"/>
          </a:xfrm>
        </p:spPr>
        <p:txBody>
          <a:bodyPr/>
          <a:lstStyle/>
          <a:p>
            <a:r>
              <a:rPr lang="nl-BE" dirty="0"/>
              <a:t>G-sport?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32CE223-6363-43FE-B741-2318785EA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"/>
    </mc:Choice>
    <mc:Fallback xmlns="">
      <p:transition spd="slow" advTm="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2B4508D-412D-4A4E-91CA-6BA8849A9E2A}"/>
              </a:ext>
            </a:extLst>
          </p:cNvPr>
          <p:cNvSpPr txBox="1"/>
          <p:nvPr/>
        </p:nvSpPr>
        <p:spPr>
          <a:xfrm>
            <a:off x="3205430" y="912175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= </a:t>
            </a:r>
            <a:r>
              <a:rPr lang="nl-NL" b="0" i="0" dirty="0">
                <a:solidFill>
                  <a:srgbClr val="004D71"/>
                </a:solidFill>
                <a:effectLst/>
                <a:latin typeface="Roboto" panose="02000000000000000000"/>
              </a:rPr>
              <a:t>sporten of bewegen door een persoon met een beperking of kwetsbaarheid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C86CC9-839D-4945-986F-138FBAA8C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0"/>
    </mc:Choice>
    <mc:Fallback xmlns="">
      <p:transition spd="slow" advTm="2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2B4508D-412D-4A4E-91CA-6BA8849A9E2A}"/>
              </a:ext>
            </a:extLst>
          </p:cNvPr>
          <p:cNvSpPr txBox="1"/>
          <p:nvPr/>
        </p:nvSpPr>
        <p:spPr>
          <a:xfrm>
            <a:off x="3205430" y="912175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= </a:t>
            </a:r>
            <a:r>
              <a:rPr lang="nl-NL" b="0" i="0" dirty="0">
                <a:solidFill>
                  <a:srgbClr val="004D71"/>
                </a:solidFill>
                <a:effectLst/>
                <a:latin typeface="Roboto" panose="02000000000000000000"/>
              </a:rPr>
              <a:t>sporten of bewegen door een persoon met een beperking of kwetsbaarheid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5EFC5E-D718-42CA-9C1F-97F049A4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626" y="3473906"/>
            <a:ext cx="2124120" cy="21600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4E51C291-CA77-4379-8B08-B206BE76C164}"/>
              </a:ext>
            </a:extLst>
          </p:cNvPr>
          <p:cNvSpPr txBox="1"/>
          <p:nvPr/>
        </p:nvSpPr>
        <p:spPr>
          <a:xfrm>
            <a:off x="4736091" y="4178126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Fysieke</a:t>
            </a:r>
          </a:p>
          <a:p>
            <a:r>
              <a:rPr lang="nl-BE" sz="1500" dirty="0"/>
              <a:t>handicap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3E72FD4-9E39-42C7-9C22-D54F614F8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2B4508D-412D-4A4E-91CA-6BA8849A9E2A}"/>
              </a:ext>
            </a:extLst>
          </p:cNvPr>
          <p:cNvSpPr txBox="1"/>
          <p:nvPr/>
        </p:nvSpPr>
        <p:spPr>
          <a:xfrm>
            <a:off x="3205430" y="912175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= </a:t>
            </a:r>
            <a:r>
              <a:rPr lang="nl-NL" b="0" i="0" dirty="0">
                <a:solidFill>
                  <a:srgbClr val="004D71"/>
                </a:solidFill>
                <a:effectLst/>
                <a:latin typeface="Roboto" panose="02000000000000000000"/>
              </a:rPr>
              <a:t>sporten of bewegen door een persoon met een beperking of kwetsbaarheid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5EFC5E-D718-42CA-9C1F-97F049A4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626" y="3473906"/>
            <a:ext cx="2124120" cy="216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BA4F52C-5410-4335-99C3-E7DB9754B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363" y="1727066"/>
            <a:ext cx="1601879" cy="21600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A1D810D-9101-4373-BD68-8A448E66259B}"/>
              </a:ext>
            </a:extLst>
          </p:cNvPr>
          <p:cNvSpPr txBox="1"/>
          <p:nvPr/>
        </p:nvSpPr>
        <p:spPr>
          <a:xfrm>
            <a:off x="4130717" y="3004384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Verstandelijke handicap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E51C291-CA77-4379-8B08-B206BE76C164}"/>
              </a:ext>
            </a:extLst>
          </p:cNvPr>
          <p:cNvSpPr txBox="1"/>
          <p:nvPr/>
        </p:nvSpPr>
        <p:spPr>
          <a:xfrm>
            <a:off x="4736091" y="4178126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Fysieke</a:t>
            </a:r>
          </a:p>
          <a:p>
            <a:r>
              <a:rPr lang="nl-BE" sz="1500" dirty="0"/>
              <a:t>handicap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786E233-3D83-4CCB-AEEE-1086D2741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"/>
    </mc:Choice>
    <mc:Fallback xmlns="">
      <p:transition spd="slow" advTm="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2B4508D-412D-4A4E-91CA-6BA8849A9E2A}"/>
              </a:ext>
            </a:extLst>
          </p:cNvPr>
          <p:cNvSpPr txBox="1"/>
          <p:nvPr/>
        </p:nvSpPr>
        <p:spPr>
          <a:xfrm>
            <a:off x="3205430" y="912175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= </a:t>
            </a:r>
            <a:r>
              <a:rPr lang="nl-NL" b="0" i="0" dirty="0">
                <a:solidFill>
                  <a:srgbClr val="004D71"/>
                </a:solidFill>
                <a:effectLst/>
                <a:latin typeface="Roboto" panose="02000000000000000000"/>
              </a:rPr>
              <a:t>sporten of bewegen door een persoon met een beperking of kwetsbaarheid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5EFC5E-D718-42CA-9C1F-97F049A4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626" y="3473906"/>
            <a:ext cx="2124120" cy="216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BA4F52C-5410-4335-99C3-E7DB9754B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363" y="1727066"/>
            <a:ext cx="1601879" cy="2160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3B7BD7D-6E74-404C-AB92-FA59BCEF7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877" y="3622478"/>
            <a:ext cx="1475294" cy="21600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A1D810D-9101-4373-BD68-8A448E66259B}"/>
              </a:ext>
            </a:extLst>
          </p:cNvPr>
          <p:cNvSpPr txBox="1"/>
          <p:nvPr/>
        </p:nvSpPr>
        <p:spPr>
          <a:xfrm>
            <a:off x="4130717" y="3004384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Verstandelijke handicap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E51C291-CA77-4379-8B08-B206BE76C164}"/>
              </a:ext>
            </a:extLst>
          </p:cNvPr>
          <p:cNvSpPr txBox="1"/>
          <p:nvPr/>
        </p:nvSpPr>
        <p:spPr>
          <a:xfrm>
            <a:off x="4736091" y="4178126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Fysieke</a:t>
            </a:r>
          </a:p>
          <a:p>
            <a:r>
              <a:rPr lang="nl-BE" sz="1500" dirty="0"/>
              <a:t>handicap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F720BE8-E48C-4C51-BCB9-265AD1C319D6}"/>
              </a:ext>
            </a:extLst>
          </p:cNvPr>
          <p:cNvSpPr txBox="1"/>
          <p:nvPr/>
        </p:nvSpPr>
        <p:spPr>
          <a:xfrm>
            <a:off x="7475664" y="4846831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Blinden &amp;</a:t>
            </a:r>
          </a:p>
          <a:p>
            <a:r>
              <a:rPr lang="nl-BE" sz="1500" dirty="0"/>
              <a:t>slechtzienden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37334E8-CA5F-43A0-BBAA-8F1B2A45C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"/>
    </mc:Choice>
    <mc:Fallback xmlns="">
      <p:transition spd="slow" advTm="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2B4508D-412D-4A4E-91CA-6BA8849A9E2A}"/>
              </a:ext>
            </a:extLst>
          </p:cNvPr>
          <p:cNvSpPr txBox="1"/>
          <p:nvPr/>
        </p:nvSpPr>
        <p:spPr>
          <a:xfrm>
            <a:off x="3205430" y="912175"/>
            <a:ext cx="82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4D71"/>
                </a:solidFill>
                <a:latin typeface="Roboto" panose="02000000000000000000"/>
              </a:rPr>
              <a:t>= </a:t>
            </a:r>
            <a:r>
              <a:rPr lang="nl-NL" b="0" i="0" dirty="0">
                <a:solidFill>
                  <a:srgbClr val="004D71"/>
                </a:solidFill>
                <a:effectLst/>
                <a:latin typeface="Roboto" panose="02000000000000000000"/>
              </a:rPr>
              <a:t>sporten of bewegen door een persoon met een beperking of kwetsbaarheid</a:t>
            </a:r>
            <a:endParaRPr lang="nl-BE" dirty="0">
              <a:solidFill>
                <a:srgbClr val="004D7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5EFC5E-D718-42CA-9C1F-97F049A4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626" y="3473906"/>
            <a:ext cx="2124120" cy="216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BA4F52C-5410-4335-99C3-E7DB9754B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363" y="1727066"/>
            <a:ext cx="1601879" cy="2160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3B7BD7D-6E74-404C-AB92-FA59BCEF7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877" y="3622478"/>
            <a:ext cx="1475294" cy="216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648DCD8-40CE-463A-A73A-BB582617E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882" y="1727066"/>
            <a:ext cx="1667492" cy="21600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A1D810D-9101-4373-BD68-8A448E66259B}"/>
              </a:ext>
            </a:extLst>
          </p:cNvPr>
          <p:cNvSpPr txBox="1"/>
          <p:nvPr/>
        </p:nvSpPr>
        <p:spPr>
          <a:xfrm>
            <a:off x="4130717" y="3004384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Verstandelijke handicap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E51C291-CA77-4379-8B08-B206BE76C164}"/>
              </a:ext>
            </a:extLst>
          </p:cNvPr>
          <p:cNvSpPr txBox="1"/>
          <p:nvPr/>
        </p:nvSpPr>
        <p:spPr>
          <a:xfrm>
            <a:off x="4736091" y="4178126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Fysieke</a:t>
            </a:r>
          </a:p>
          <a:p>
            <a:r>
              <a:rPr lang="nl-BE" sz="1500" dirty="0"/>
              <a:t>handicap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F720BE8-E48C-4C51-BCB9-265AD1C319D6}"/>
              </a:ext>
            </a:extLst>
          </p:cNvPr>
          <p:cNvSpPr txBox="1"/>
          <p:nvPr/>
        </p:nvSpPr>
        <p:spPr>
          <a:xfrm>
            <a:off x="7475664" y="4846831"/>
            <a:ext cx="1281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Blinden &amp;</a:t>
            </a:r>
          </a:p>
          <a:p>
            <a:r>
              <a:rPr lang="nl-BE" sz="1500" dirty="0"/>
              <a:t>slechtzienden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F746195-B2E8-4CFD-9DD6-C7D2051F7EB8}"/>
              </a:ext>
            </a:extLst>
          </p:cNvPr>
          <p:cNvSpPr txBox="1"/>
          <p:nvPr/>
        </p:nvSpPr>
        <p:spPr>
          <a:xfrm>
            <a:off x="9046722" y="2017482"/>
            <a:ext cx="1445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Doven &amp; </a:t>
            </a:r>
          </a:p>
          <a:p>
            <a:r>
              <a:rPr lang="nl-BE" sz="1500" dirty="0"/>
              <a:t>slechthorenden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C64D19E-F615-4F3F-B87F-CF8A14C7C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"/>
    </mc:Choice>
    <mc:Fallback xmlns="">
      <p:transition spd="slow" advTm="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|14.2|10.4|33.3|10.1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2.4|0.4|0.1|0.6|0"/>
</p:tagLst>
</file>

<file path=ppt/theme/theme1.xml><?xml version="1.0" encoding="utf-8"?>
<a:theme xmlns:a="http://schemas.openxmlformats.org/drawingml/2006/main" name="Kantoorthema">
  <a:themeElements>
    <a:clrScheme name="Parantee-Psylos huisstijl ">
      <a:dk1>
        <a:srgbClr val="F5283F"/>
      </a:dk1>
      <a:lt1>
        <a:srgbClr val="FFFFFF"/>
      </a:lt1>
      <a:dk2>
        <a:srgbClr val="004D71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9B60EAD8E91041A4E8668D6702A4AA" ma:contentTypeVersion="15" ma:contentTypeDescription="Een nieuw document maken." ma:contentTypeScope="" ma:versionID="c16df4f94e91fd74a15dfe44cdc82980">
  <xsd:schema xmlns:xsd="http://www.w3.org/2001/XMLSchema" xmlns:xs="http://www.w3.org/2001/XMLSchema" xmlns:p="http://schemas.microsoft.com/office/2006/metadata/properties" xmlns:ns2="b5fd2cd4-df8f-4bf9-b9f7-c8dd84e9618e" xmlns:ns3="93702473-f468-4638-99c6-c453b200efde" targetNamespace="http://schemas.microsoft.com/office/2006/metadata/properties" ma:root="true" ma:fieldsID="66d2c0686b5cf2a0904a585ec0d191c6" ns2:_="" ns3:_="">
    <xsd:import namespace="b5fd2cd4-df8f-4bf9-b9f7-c8dd84e9618e"/>
    <xsd:import namespace="93702473-f468-4638-99c6-c453b200ef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fd2cd4-df8f-4bf9-b9f7-c8dd84e961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02473-f468-4638-99c6-c453b200ef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1EAA71-3863-4BE5-B8F8-DC83F67192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348486-941F-4DE3-B9D4-98F713EE0EE0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b5fd2cd4-df8f-4bf9-b9f7-c8dd84e9618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93702473-f468-4638-99c6-c453b200efd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D679BE6-3BB1-4F31-B0EC-B01B94408C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fd2cd4-df8f-4bf9-b9f7-c8dd84e9618e"/>
    <ds:schemaRef ds:uri="93702473-f468-4638-99c6-c453b200ef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440</Words>
  <Application>Microsoft Office PowerPoint</Application>
  <PresentationFormat>Breedbeeld</PresentationFormat>
  <Paragraphs>148</Paragraphs>
  <Slides>29</Slides>
  <Notes>29</Notes>
  <HiddenSlides>0</HiddenSlides>
  <MMClips>29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Kantoorthema</vt:lpstr>
      <vt:lpstr>PowerPoint-presentatie</vt:lpstr>
      <vt:lpstr>PowerPoint-presentatie</vt:lpstr>
      <vt:lpstr>PowerPoint-presentatie</vt:lpstr>
      <vt:lpstr>G-sport?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Vraag en aanbod</vt:lpstr>
      <vt:lpstr>Vraag en aanbod</vt:lpstr>
      <vt:lpstr>Vraag en aanbod</vt:lpstr>
      <vt:lpstr>G-roei Support(er)</vt:lpstr>
      <vt:lpstr>G-roei Support(er)</vt:lpstr>
      <vt:lpstr>Ondersteuning Vlaamse Roeiliga</vt:lpstr>
      <vt:lpstr>PowerPoint-presentatie</vt:lpstr>
      <vt:lpstr>PowerPoint-presentatie</vt:lpstr>
      <vt:lpstr>Ondersteuning Vlaamse Roeiliga clubs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Elien Moerman</dc:creator>
  <cp:lastModifiedBy>Elien Moerman</cp:lastModifiedBy>
  <cp:revision>14</cp:revision>
  <cp:lastPrinted>2021-02-23T16:42:52Z</cp:lastPrinted>
  <dcterms:created xsi:type="dcterms:W3CDTF">2019-09-24T07:33:29Z</dcterms:created>
  <dcterms:modified xsi:type="dcterms:W3CDTF">2021-03-04T07:42:34Z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0x010100409B60EAD8E91041A4E8668D6702A4AA</vt:lpwstr>
  </property>
</Properties>
</file>